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73" r:id="rId11"/>
    <p:sldId id="263" r:id="rId12"/>
    <p:sldId id="264" r:id="rId13"/>
    <p:sldId id="265" r:id="rId14"/>
    <p:sldId id="266" r:id="rId15"/>
    <p:sldId id="267" r:id="rId16"/>
    <p:sldId id="268" r:id="rId17"/>
    <p:sldId id="269" r:id="rId18"/>
    <p:sldId id="270" r:id="rId19"/>
    <p:sldId id="271" r:id="rId20"/>
    <p:sldId id="284" r:id="rId21"/>
    <p:sldId id="285" r:id="rId22"/>
    <p:sldId id="274" r:id="rId23"/>
    <p:sldId id="275" r:id="rId24"/>
    <p:sldId id="276" r:id="rId25"/>
    <p:sldId id="278" r:id="rId26"/>
    <p:sldId id="279" r:id="rId27"/>
    <p:sldId id="280" r:id="rId28"/>
    <p:sldId id="281" r:id="rId29"/>
    <p:sldId id="282" r:id="rId30"/>
    <p:sldId id="286" r:id="rId31"/>
    <p:sldId id="283" r:id="rId32"/>
    <p:sldId id="287" r:id="rId33"/>
    <p:sldId id="288" r:id="rId34"/>
    <p:sldId id="298" r:id="rId35"/>
  </p:sldIdLst>
  <p:sldSz cx="9144000" cy="5143500" type="screen16x9"/>
  <p:notesSz cx="6858000" cy="9144000"/>
  <p:embeddedFontLst>
    <p:embeddedFont>
      <p:font typeface="Montserrat" panose="00000500000000000000" pitchFamily="50" charset="0"/>
      <p:regular r:id="rId39"/>
      <p:bold r:id="rId40"/>
      <p:italic r:id="rId41"/>
      <p:boldItalic r:id="rId42"/>
    </p:embeddedFont>
    <p:embeddedFont>
      <p:font typeface="Average" panose="020B0604020202020204" charset="0"/>
      <p:regular r:id="rId43"/>
    </p:embeddedFont>
    <p:embeddedFont>
      <p:font typeface="Lato"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6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font" Target="fonts/font9.fntdata"/><Relationship Id="rId46" Type="http://schemas.openxmlformats.org/officeDocument/2006/relationships/font" Target="fonts/font8.fntdata"/><Relationship Id="rId45" Type="http://schemas.openxmlformats.org/officeDocument/2006/relationships/font" Target="fonts/font7.fntdata"/><Relationship Id="rId44" Type="http://schemas.openxmlformats.org/officeDocument/2006/relationships/font" Target="fonts/font6.fntdata"/><Relationship Id="rId43" Type="http://schemas.openxmlformats.org/officeDocument/2006/relationships/font" Target="fonts/font5.fntdata"/><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notesMaster" Target="notesMasters/notesMaster1.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4"/>
        <p:cNvGrpSpPr/>
        <p:nvPr/>
      </p:nvGrpSpPr>
      <p:grpSpPr>
        <a:xfrm>
          <a:off x="0" y="0"/>
          <a:ext cx="0" cy="0"/>
          <a:chOff x="0" y="0"/>
          <a:chExt cx="0" cy="0"/>
        </a:xfrm>
      </p:grpSpPr>
      <p:sp>
        <p:nvSpPr>
          <p:cNvPr id="225" name="Google Shape;225;g7eb0ba1ffb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7eb0ba1ffb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Rekayasa Perangkat Lunak</a:t>
            </a:r>
            <a:endParaRPr lang="en-GB"/>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0"/>
        <p:cNvGrpSpPr/>
        <p:nvPr/>
      </p:nvGrpSpPr>
      <p:grpSpPr>
        <a:xfrm>
          <a:off x="0" y="0"/>
          <a:ext cx="0" cy="0"/>
          <a:chOff x="0" y="0"/>
          <a:chExt cx="0" cy="0"/>
        </a:xfrm>
      </p:grpSpPr>
      <p:sp>
        <p:nvSpPr>
          <p:cNvPr id="281" name="Google Shape;281;g7eb0ba1ffb_0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7eb0ba1ffb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6"/>
        <p:cNvGrpSpPr/>
        <p:nvPr/>
      </p:nvGrpSpPr>
      <p:grpSpPr>
        <a:xfrm>
          <a:off x="0" y="0"/>
          <a:ext cx="0" cy="0"/>
          <a:chOff x="0" y="0"/>
          <a:chExt cx="0" cy="0"/>
        </a:xfrm>
      </p:grpSpPr>
      <p:sp>
        <p:nvSpPr>
          <p:cNvPr id="287" name="Google Shape;287;g7eb0ba1ffb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7eb0ba1ffb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2"/>
        <p:cNvGrpSpPr/>
        <p:nvPr/>
      </p:nvGrpSpPr>
      <p:grpSpPr>
        <a:xfrm>
          <a:off x="0" y="0"/>
          <a:ext cx="0" cy="0"/>
          <a:chOff x="0" y="0"/>
          <a:chExt cx="0" cy="0"/>
        </a:xfrm>
      </p:grpSpPr>
      <p:sp>
        <p:nvSpPr>
          <p:cNvPr id="293" name="Google Shape;293;g7eb0ba1ffb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7eb0ba1ffb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8"/>
        <p:cNvGrpSpPr/>
        <p:nvPr/>
      </p:nvGrpSpPr>
      <p:grpSpPr>
        <a:xfrm>
          <a:off x="0" y="0"/>
          <a:ext cx="0" cy="0"/>
          <a:chOff x="0" y="0"/>
          <a:chExt cx="0" cy="0"/>
        </a:xfrm>
      </p:grpSpPr>
      <p:sp>
        <p:nvSpPr>
          <p:cNvPr id="299" name="Google Shape;299;g7eb0ba1ffb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7eb0ba1ffb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4"/>
        <p:cNvGrpSpPr/>
        <p:nvPr/>
      </p:nvGrpSpPr>
      <p:grpSpPr>
        <a:xfrm>
          <a:off x="0" y="0"/>
          <a:ext cx="0" cy="0"/>
          <a:chOff x="0" y="0"/>
          <a:chExt cx="0" cy="0"/>
        </a:xfrm>
      </p:grpSpPr>
      <p:sp>
        <p:nvSpPr>
          <p:cNvPr id="305" name="Google Shape;305;g7eb0ba1ffb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7eb0ba1ffb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0"/>
        <p:cNvGrpSpPr/>
        <p:nvPr/>
      </p:nvGrpSpPr>
      <p:grpSpPr>
        <a:xfrm>
          <a:off x="0" y="0"/>
          <a:ext cx="0" cy="0"/>
          <a:chOff x="0" y="0"/>
          <a:chExt cx="0" cy="0"/>
        </a:xfrm>
      </p:grpSpPr>
      <p:sp>
        <p:nvSpPr>
          <p:cNvPr id="311" name="Google Shape;311;g7eb0ba1ffb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7eb0ba1ffb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0"/>
        <p:cNvGrpSpPr/>
        <p:nvPr/>
      </p:nvGrpSpPr>
      <p:grpSpPr>
        <a:xfrm>
          <a:off x="0" y="0"/>
          <a:ext cx="0" cy="0"/>
          <a:chOff x="0" y="0"/>
          <a:chExt cx="0" cy="0"/>
        </a:xfrm>
      </p:grpSpPr>
      <p:sp>
        <p:nvSpPr>
          <p:cNvPr id="231" name="Google Shape;231;g7eb0ba1ffb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7eb0ba1ffb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8"/>
        <p:cNvGrpSpPr/>
        <p:nvPr/>
      </p:nvGrpSpPr>
      <p:grpSpPr>
        <a:xfrm>
          <a:off x="0" y="0"/>
          <a:ext cx="0" cy="0"/>
          <a:chOff x="0" y="0"/>
          <a:chExt cx="0" cy="0"/>
        </a:xfrm>
      </p:grpSpPr>
      <p:sp>
        <p:nvSpPr>
          <p:cNvPr id="239" name="Google Shape;239;g7eb0ba1ffb_0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7eb0ba1ffb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6"/>
        <p:cNvGrpSpPr/>
        <p:nvPr/>
      </p:nvGrpSpPr>
      <p:grpSpPr>
        <a:xfrm>
          <a:off x="0" y="0"/>
          <a:ext cx="0" cy="0"/>
          <a:chOff x="0" y="0"/>
          <a:chExt cx="0" cy="0"/>
        </a:xfrm>
      </p:grpSpPr>
      <p:sp>
        <p:nvSpPr>
          <p:cNvPr id="317" name="Google Shape;317;g7eb0ba1ffb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7eb0ba1ffb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3"/>
        <p:cNvGrpSpPr/>
        <p:nvPr/>
      </p:nvGrpSpPr>
      <p:grpSpPr>
        <a:xfrm>
          <a:off x="0" y="0"/>
          <a:ext cx="0" cy="0"/>
          <a:chOff x="0" y="0"/>
          <a:chExt cx="0" cy="0"/>
        </a:xfrm>
      </p:grpSpPr>
      <p:sp>
        <p:nvSpPr>
          <p:cNvPr id="244" name="Google Shape;244;g7eb0ba1ffb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7eb0ba1ffb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9"/>
        <p:cNvGrpSpPr/>
        <p:nvPr/>
      </p:nvGrpSpPr>
      <p:grpSpPr>
        <a:xfrm>
          <a:off x="0" y="0"/>
          <a:ext cx="0" cy="0"/>
          <a:chOff x="0" y="0"/>
          <a:chExt cx="0" cy="0"/>
        </a:xfrm>
      </p:grpSpPr>
      <p:sp>
        <p:nvSpPr>
          <p:cNvPr id="250" name="Google Shape;250;g7eb0ba1ffb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7eb0ba1ffb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56"/>
        <p:cNvGrpSpPr/>
        <p:nvPr/>
      </p:nvGrpSpPr>
      <p:grpSpPr>
        <a:xfrm>
          <a:off x="0" y="0"/>
          <a:ext cx="0" cy="0"/>
          <a:chOff x="0" y="0"/>
          <a:chExt cx="0" cy="0"/>
        </a:xfrm>
      </p:grpSpPr>
      <p:sp>
        <p:nvSpPr>
          <p:cNvPr id="257" name="Google Shape;257;g7eb0ba1ffb_0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7eb0ba1ffb_0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2"/>
        <p:cNvGrpSpPr/>
        <p:nvPr/>
      </p:nvGrpSpPr>
      <p:grpSpPr>
        <a:xfrm>
          <a:off x="0" y="0"/>
          <a:ext cx="0" cy="0"/>
          <a:chOff x="0" y="0"/>
          <a:chExt cx="0" cy="0"/>
        </a:xfrm>
      </p:grpSpPr>
      <p:sp>
        <p:nvSpPr>
          <p:cNvPr id="263" name="Google Shape;263;g7eb0ba1ffb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7eb0ba1ffb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8"/>
        <p:cNvGrpSpPr/>
        <p:nvPr/>
      </p:nvGrpSpPr>
      <p:grpSpPr>
        <a:xfrm>
          <a:off x="0" y="0"/>
          <a:ext cx="0" cy="0"/>
          <a:chOff x="0" y="0"/>
          <a:chExt cx="0" cy="0"/>
        </a:xfrm>
      </p:grpSpPr>
      <p:sp>
        <p:nvSpPr>
          <p:cNvPr id="269" name="Google Shape;269;g7eb0ba1ffb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7eb0ba1ffb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4"/>
        <p:cNvGrpSpPr/>
        <p:nvPr/>
      </p:nvGrpSpPr>
      <p:grpSpPr>
        <a:xfrm>
          <a:off x="0" y="0"/>
          <a:ext cx="0" cy="0"/>
          <a:chOff x="0" y="0"/>
          <a:chExt cx="0" cy="0"/>
        </a:xfrm>
      </p:grpSpPr>
      <p:sp>
        <p:nvSpPr>
          <p:cNvPr id="275" name="Google Shape;275;g7eb0ba1ffb_0_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7eb0ba1ffb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a:fillRect/>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a:fillRect/>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1">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1">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1">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12">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12">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12">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179" name="Google Shape;179;p1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1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206" name="Google Shape;206;p14">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14">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14">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14">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a:fillRect/>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217" name="Google Shape;217;p1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1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
        <p:nvSpPr>
          <p:cNvPr id="39" name="Google Shape;39;p3">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3">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3">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3">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65"/>
        <p:cNvGrpSpPr/>
        <p:nvPr/>
      </p:nvGrpSpPr>
      <p:grpSpPr>
        <a:xfrm>
          <a:off x="0" y="0"/>
          <a:ext cx="0" cy="0"/>
          <a:chOff x="0" y="0"/>
          <a:chExt cx="0" cy="0"/>
        </a:xfrm>
      </p:grpSpPr>
      <p:sp>
        <p:nvSpPr>
          <p:cNvPr id="66" name="Google Shape;66;p5">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5">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5">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5">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6">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6">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6">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7">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7">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7">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7">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102"/>
        <p:cNvGrpSpPr/>
        <p:nvPr/>
      </p:nvGrpSpPr>
      <p:grpSpPr>
        <a:xfrm>
          <a:off x="0" y="0"/>
          <a:ext cx="0" cy="0"/>
          <a:chOff x="0" y="0"/>
          <a:chExt cx="0" cy="0"/>
        </a:xfrm>
      </p:grpSpPr>
      <p:sp>
        <p:nvSpPr>
          <p:cNvPr id="103" name="Google Shape;103;p8">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8">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8">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8">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114"/>
        <p:cNvGrpSpPr/>
        <p:nvPr/>
      </p:nvGrpSpPr>
      <p:grpSpPr>
        <a:xfrm>
          <a:off x="0" y="0"/>
          <a:ext cx="0" cy="0"/>
          <a:chOff x="0" y="0"/>
          <a:chExt cx="0" cy="0"/>
        </a:xfrm>
      </p:grpSpPr>
      <p:sp>
        <p:nvSpPr>
          <p:cNvPr id="115" name="Google Shape;115;p9">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9">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9">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9">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10">
            <a:hlinkClick r:id=""/>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0">
            <a:hlinkClick r:id=""/>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10">
            <a:hlinkClick r:id=""/>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4.xml"/><Relationship Id="rId2" Type="http://schemas.openxmlformats.org/officeDocument/2006/relationships/image" Target="../media/image8.jpeg"/><Relationship Id="rId1" Type="http://schemas.openxmlformats.org/officeDocument/2006/relationships/image" Target="../media/image7.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image" Target="../media/image9.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image" Target="../media/image9.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image" Target="../media/image10.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image" Target="../media/image11.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xml"/><Relationship Id="rId1" Type="http://schemas.openxmlformats.org/officeDocument/2006/relationships/image" Target="../media/image12.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image" Target="../media/image13.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4.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hyperlink" Target="http://www.elguille.info/NET/WebServices/HolaMundoWebS.asmx?WSDL" TargetMode="Externa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400">
                <a:solidFill>
                  <a:srgbClr val="FFFFFF"/>
                </a:solidFill>
                <a:latin typeface="Arial" panose="020B0604020202020204"/>
                <a:ea typeface="Arial" panose="020B0604020202020204"/>
                <a:cs typeface="Arial" panose="020B0604020202020204"/>
                <a:sym typeface="Arial" panose="020B0604020202020204"/>
              </a:rPr>
              <a:t>Analisis dan Perancangan Software Perhitungan Metrik Skala dan Kompleksitas Web Service</a:t>
            </a:r>
            <a:endParaRPr sz="2400">
              <a:solidFill>
                <a:srgbClr val="FFFFFF"/>
              </a:solidFill>
              <a:latin typeface="Arial" panose="020B0604020202020204"/>
              <a:ea typeface="Arial" panose="020B0604020202020204"/>
              <a:cs typeface="Arial" panose="020B0604020202020204"/>
              <a:sym typeface="Arial" panose="020B0604020202020204"/>
            </a:endParaRP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a:t>Jum’at, 7 Februari 2020</a:t>
            </a:r>
            <a:endParaRPr lang="en-GB"/>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5"/>
          <p:cNvSpPr txBox="1">
            <a:spLocks noGrp="1"/>
          </p:cNvSpPr>
          <p:nvPr>
            <p:ph type="title"/>
          </p:nvPr>
        </p:nvSpPr>
        <p:spPr>
          <a:xfrm>
            <a:off x="1052550" y="3099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279" name="Google Shape;279;p25"/>
          <p:cNvSpPr txBox="1">
            <a:spLocks noGrp="1"/>
          </p:cNvSpPr>
          <p:nvPr>
            <p:ph type="body" idx="1"/>
          </p:nvPr>
        </p:nvSpPr>
        <p:spPr>
          <a:xfrm>
            <a:off x="377900" y="1075575"/>
            <a:ext cx="8414100" cy="36993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Kinerja Web Service </a:t>
            </a:r>
            <a:r>
              <a:rPr lang="en-GB" sz="2400"/>
              <a:t>dapat dihitung dalam hal throughput, response time, latency, execution time, dan  metrik lainnya di kelas ini.</a:t>
            </a:r>
            <a:r>
              <a:rPr lang="en-GB" sz="2400" b="1"/>
              <a:t> </a:t>
            </a:r>
            <a:r>
              <a:rPr lang="en-GB" sz="2400"/>
              <a:t>Throughput adalah jumlah permintaan layanan web yang diselesaikan dalam periode waktu tertentu. Waktu respons adalah waktu yang diperlukan untuk menyelesaikan permintaan layanan web. Perusahaan tidak dapat menggunakan layanan dan aplikasi sebelum memastikan bahwa kinerjanya baik.</a:t>
            </a:r>
            <a:endParaRPr sz="240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6"/>
          <p:cNvSpPr txBox="1">
            <a:spLocks noGrp="1"/>
          </p:cNvSpPr>
          <p:nvPr>
            <p:ph type="title"/>
          </p:nvPr>
        </p:nvSpPr>
        <p:spPr>
          <a:xfrm>
            <a:off x="1052550" y="3099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285" name="Google Shape;285;p26"/>
          <p:cNvSpPr txBox="1">
            <a:spLocks noGrp="1"/>
          </p:cNvSpPr>
          <p:nvPr>
            <p:ph type="body" idx="1"/>
          </p:nvPr>
        </p:nvSpPr>
        <p:spPr>
          <a:xfrm>
            <a:off x="377900" y="1075575"/>
            <a:ext cx="8414100" cy="36993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Reliability adalah kemampuan Web Service untuk melakukan fungsi yang d  Reliability adalah ukuran keseluruhan dari Web Service untuk mempertahankan kualitas layanannya dan ini terkait dengan jumlah kegagalan per hari, minggu, bulan, atau tahun. </a:t>
            </a:r>
            <a:endParaRPr sz="240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7"/>
          <p:cNvSpPr txBox="1">
            <a:spLocks noGrp="1"/>
          </p:cNvSpPr>
          <p:nvPr>
            <p:ph type="title"/>
          </p:nvPr>
        </p:nvSpPr>
        <p:spPr>
          <a:xfrm>
            <a:off x="1052550" y="3099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291" name="Google Shape;291;p27"/>
          <p:cNvSpPr txBox="1">
            <a:spLocks noGrp="1"/>
          </p:cNvSpPr>
          <p:nvPr>
            <p:ph type="body" idx="1"/>
          </p:nvPr>
        </p:nvSpPr>
        <p:spPr>
          <a:xfrm>
            <a:off x="364950" y="1512725"/>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Integritas Web Service mengukur pada tingkat apa layanan dapat mencegah akses tidak sah ke, atau modifikasi, data atau program. Integritas program mengukur konsistensi hasil operasi sebelum dan sesudah pelaksanaan program. Integritas data mengukur keamanan data saat dalam perjalanan</a:t>
            </a:r>
            <a:endParaRPr sz="240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8"/>
          <p:cNvSpPr txBox="1">
            <a:spLocks noGrp="1"/>
          </p:cNvSpPr>
          <p:nvPr>
            <p:ph type="title"/>
          </p:nvPr>
        </p:nvSpPr>
        <p:spPr>
          <a:xfrm>
            <a:off x="1052550" y="3099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297" name="Google Shape;297;p28"/>
          <p:cNvSpPr txBox="1">
            <a:spLocks noGrp="1"/>
          </p:cNvSpPr>
          <p:nvPr>
            <p:ph type="body" idx="1"/>
          </p:nvPr>
        </p:nvSpPr>
        <p:spPr>
          <a:xfrm>
            <a:off x="364950" y="25079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Aksesibilitas mengukur kemampuan Layanan Web dalam menjawab permintaan pengguna / klien.</a:t>
            </a:r>
            <a:endParaRPr sz="24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9"/>
          <p:cNvSpPr txBox="1">
            <a:spLocks noGrp="1"/>
          </p:cNvSpPr>
          <p:nvPr>
            <p:ph type="title"/>
          </p:nvPr>
        </p:nvSpPr>
        <p:spPr>
          <a:xfrm>
            <a:off x="1052550" y="3099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303" name="Google Shape;303;p29"/>
          <p:cNvSpPr txBox="1">
            <a:spLocks noGrp="1"/>
          </p:cNvSpPr>
          <p:nvPr>
            <p:ph type="body" idx="1"/>
          </p:nvPr>
        </p:nvSpPr>
        <p:spPr>
          <a:xfrm>
            <a:off x="364950" y="159480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Ketersediaan menilai kesiapan Web Service. Web Service harus siap dan tersedia segera ketika diminta. Ketersediaan ini adalah probabilitas bahwa sistem siap dan terkait dengan reliability. Contoh dari metrik ini adalah Time-to-Repair yang mewakili waktu yang diperlukan untuk memperbaiki Web Service.</a:t>
            </a:r>
            <a:endParaRPr sz="24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0"/>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309" name="Google Shape;309;p30"/>
          <p:cNvSpPr txBox="1">
            <a:spLocks noGrp="1"/>
          </p:cNvSpPr>
          <p:nvPr>
            <p:ph type="body" idx="1"/>
          </p:nvPr>
        </p:nvSpPr>
        <p:spPr>
          <a:xfrm>
            <a:off x="364950" y="156690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Scalability merupakan ukuran kemampuan Web Service dalam melayani jumlah permintaan atau klien yang lebih tinggi dan operasi atau transaksi dalam interval waktu tertentu. Ini juga terkait dengan aksesibilitas dan kinerja metrik.</a:t>
            </a:r>
            <a:endParaRPr sz="240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1"/>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315" name="Google Shape;315;p31"/>
          <p:cNvSpPr txBox="1">
            <a:spLocks noGrp="1"/>
          </p:cNvSpPr>
          <p:nvPr>
            <p:ph type="body" idx="1"/>
          </p:nvPr>
        </p:nvSpPr>
        <p:spPr>
          <a:xfrm>
            <a:off x="364950" y="13064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endParaRPr sz="1800" b="1"/>
          </a:p>
          <a:p>
            <a:pPr marL="0" lvl="0" indent="0" algn="ctr" rtl="0">
              <a:spcBef>
                <a:spcPts val="1600"/>
              </a:spcBef>
              <a:spcAft>
                <a:spcPts val="1600"/>
              </a:spcAft>
              <a:buNone/>
            </a:pPr>
            <a:r>
              <a:rPr lang="en-GB" sz="1800" b="1"/>
              <a:t>Interoperabilitas mengukur sejauh mana suatu Web Service dapat menangani dan berinteraksi dengan klien yang berbeda atau layanan lain yang diimplementasikan menggunakan bahasa dan / atau platform yang berbeda. WS harus dapat dioperasikan antara lingkungan pengembangan yang berbeda yang digunakan untuk mengimplementasikan klien dan layanan sehingga pengembang yang menggunakan layanan tersebut tidak harus memikirkan bahasa pemrograman atau sistem operasi yang digunakan untuk layanan tersebut.</a:t>
            </a:r>
            <a:endParaRPr sz="1800" b="1"/>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Aspek-Aspek Metrik Kualitas</a:t>
            </a:r>
            <a:endParaRPr lang="en-GB"/>
          </a:p>
        </p:txBody>
      </p:sp>
      <p:sp>
        <p:nvSpPr>
          <p:cNvPr id="321" name="Google Shape;321;p32"/>
          <p:cNvSpPr txBox="1">
            <a:spLocks noGrp="1"/>
          </p:cNvSpPr>
          <p:nvPr>
            <p:ph type="body" idx="1"/>
          </p:nvPr>
        </p:nvSpPr>
        <p:spPr>
          <a:xfrm>
            <a:off x="364950" y="13064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2400" b="1"/>
              <a:t>Metrik Keamanan mengukur berbagai aspek keamanan, seperti penolakan, kerahasiaan, otentikasi, otorisasi, enkripsi, keterlacakan, dan kontrol akses.</a:t>
            </a:r>
            <a:endParaRPr sz="2400" b="1"/>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t>APO (Argument of Operation)</a:t>
            </a:r>
            <a:endParaRPr lang="en-GB" dirty="0"/>
          </a:p>
        </p:txBody>
      </p:sp>
      <p:sp>
        <p:nvSpPr>
          <p:cNvPr id="321" name="Google Shape;321;p32"/>
          <p:cNvSpPr txBox="1">
            <a:spLocks noGrp="1"/>
          </p:cNvSpPr>
          <p:nvPr>
            <p:ph type="body" idx="1"/>
          </p:nvPr>
        </p:nvSpPr>
        <p:spPr>
          <a:xfrm>
            <a:off x="364950" y="13064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400" b="1" dirty="0" err="1" smtClean="0"/>
              <a:t>Jumlah</a:t>
            </a:r>
            <a:r>
              <a:rPr lang="en-GB" sz="2400" b="1" dirty="0" smtClean="0"/>
              <a:t> </a:t>
            </a:r>
            <a:r>
              <a:rPr lang="en-GB" sz="2400" b="1" dirty="0" err="1" smtClean="0"/>
              <a:t>argumen</a:t>
            </a:r>
            <a:r>
              <a:rPr lang="en-GB" sz="2400" b="1" dirty="0" smtClean="0"/>
              <a:t> </a:t>
            </a:r>
            <a:r>
              <a:rPr lang="en-GB" sz="2400" b="1" dirty="0"/>
              <a:t>yang </a:t>
            </a:r>
            <a:r>
              <a:rPr lang="en-GB" sz="2400" b="1" dirty="0" err="1"/>
              <a:t>diberikan</a:t>
            </a:r>
            <a:r>
              <a:rPr lang="en-GB" sz="2400" b="1" dirty="0"/>
              <a:t> (</a:t>
            </a:r>
            <a:r>
              <a:rPr lang="en-GB" sz="2400" b="1" dirty="0" err="1"/>
              <a:t>na</a:t>
            </a:r>
            <a:r>
              <a:rPr lang="en-GB" sz="2400" b="1" dirty="0"/>
              <a:t>) </a:t>
            </a:r>
            <a:r>
              <a:rPr lang="en-GB" sz="2400" b="1" dirty="0" err="1"/>
              <a:t>dalam</a:t>
            </a:r>
            <a:r>
              <a:rPr lang="en-GB" sz="2400" b="1" dirty="0"/>
              <a:t> </a:t>
            </a:r>
            <a:r>
              <a:rPr lang="en-GB" sz="2400" b="1" dirty="0" err="1"/>
              <a:t>jumlah</a:t>
            </a:r>
            <a:r>
              <a:rPr lang="en-GB" sz="2400" b="1" dirty="0"/>
              <a:t> total </a:t>
            </a:r>
            <a:r>
              <a:rPr lang="en-GB" sz="2400" b="1" dirty="0" err="1"/>
              <a:t>operasi</a:t>
            </a:r>
            <a:r>
              <a:rPr lang="en-GB" sz="2400" b="1" dirty="0"/>
              <a:t> </a:t>
            </a:r>
            <a:r>
              <a:rPr lang="en-GB" sz="2400" b="1" dirty="0" smtClean="0"/>
              <a:t>(no) </a:t>
            </a:r>
            <a:r>
              <a:rPr lang="en-GB" sz="2400" b="1" dirty="0"/>
              <a:t>yang </a:t>
            </a:r>
            <a:r>
              <a:rPr lang="en-GB" sz="2400" b="1" dirty="0" err="1"/>
              <a:t>dijelaskan</a:t>
            </a:r>
            <a:r>
              <a:rPr lang="en-GB" sz="2400" b="1" dirty="0"/>
              <a:t> </a:t>
            </a:r>
            <a:r>
              <a:rPr lang="en-GB" sz="2400" b="1" dirty="0" err="1"/>
              <a:t>dalam</a:t>
            </a:r>
            <a:r>
              <a:rPr lang="en-GB" sz="2400" b="1" dirty="0"/>
              <a:t> WSDL </a:t>
            </a:r>
            <a:r>
              <a:rPr lang="en-GB" sz="2400" b="1" dirty="0" err="1"/>
              <a:t>digunakan</a:t>
            </a:r>
            <a:r>
              <a:rPr lang="en-GB" sz="2400" b="1" dirty="0"/>
              <a:t> </a:t>
            </a:r>
            <a:r>
              <a:rPr lang="en-GB" sz="2400" b="1" dirty="0" err="1"/>
              <a:t>untuk</a:t>
            </a:r>
            <a:r>
              <a:rPr lang="en-GB" sz="2400" b="1" dirty="0"/>
              <a:t> </a:t>
            </a:r>
            <a:r>
              <a:rPr lang="en-GB" sz="2400" b="1" dirty="0" err="1"/>
              <a:t>mengukur</a:t>
            </a:r>
            <a:r>
              <a:rPr lang="en-GB" sz="2400" b="1" dirty="0"/>
              <a:t> </a:t>
            </a:r>
            <a:r>
              <a:rPr lang="en-GB" sz="2400" b="1" dirty="0" err="1" smtClean="0"/>
              <a:t>ukuran</a:t>
            </a:r>
            <a:r>
              <a:rPr lang="en-GB" sz="2400" b="1" dirty="0" smtClean="0"/>
              <a:t> web service. </a:t>
            </a:r>
            <a:endParaRPr sz="2400" b="1" dirty="0"/>
          </a:p>
        </p:txBody>
      </p:sp>
      <p:pic>
        <p:nvPicPr>
          <p:cNvPr id="2" name="Picture 1"/>
          <p:cNvPicPr>
            <a:picLocks noChangeAspect="1"/>
          </p:cNvPicPr>
          <p:nvPr/>
        </p:nvPicPr>
        <p:blipFill rotWithShape="1">
          <a:blip r:embed="rId1"/>
          <a:srcRect l="58816" t="43976" r="25658" b="36375"/>
          <a:stretch>
            <a:fillRect/>
          </a:stretch>
        </p:blipFill>
        <p:spPr>
          <a:xfrm>
            <a:off x="3453063" y="2959768"/>
            <a:ext cx="2180295" cy="155207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t>OPS (Operation per Service)</a:t>
            </a:r>
            <a:endParaRPr lang="en-GB" dirty="0"/>
          </a:p>
        </p:txBody>
      </p:sp>
      <p:sp>
        <p:nvSpPr>
          <p:cNvPr id="321" name="Google Shape;321;p32"/>
          <p:cNvSpPr txBox="1">
            <a:spLocks noGrp="1"/>
          </p:cNvSpPr>
          <p:nvPr>
            <p:ph type="body" idx="1"/>
          </p:nvPr>
        </p:nvSpPr>
        <p:spPr>
          <a:xfrm>
            <a:off x="364950" y="13064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400" b="1" dirty="0" err="1"/>
              <a:t>Mirip</a:t>
            </a:r>
            <a:r>
              <a:rPr lang="en-GB" sz="2400" b="1" dirty="0"/>
              <a:t> </a:t>
            </a:r>
            <a:r>
              <a:rPr lang="en-GB" sz="2400" b="1" dirty="0" err="1"/>
              <a:t>dengan</a:t>
            </a:r>
            <a:r>
              <a:rPr lang="en-GB" sz="2400" b="1" dirty="0"/>
              <a:t> </a:t>
            </a:r>
            <a:r>
              <a:rPr lang="en-GB" sz="2400" b="1" dirty="0" err="1"/>
              <a:t>metrik</a:t>
            </a:r>
            <a:r>
              <a:rPr lang="en-GB" sz="2400" b="1" dirty="0"/>
              <a:t> OO WMC (Weight Method Per Class) </a:t>
            </a:r>
            <a:r>
              <a:rPr lang="en-GB" sz="2400" b="1" dirty="0" err="1"/>
              <a:t>operasi</a:t>
            </a:r>
            <a:r>
              <a:rPr lang="en-GB" sz="2400" b="1" dirty="0"/>
              <a:t> per </a:t>
            </a:r>
            <a:r>
              <a:rPr lang="en-GB" sz="2400" b="1" dirty="0" err="1"/>
              <a:t>layanan</a:t>
            </a:r>
            <a:r>
              <a:rPr lang="en-GB" sz="2400" b="1" dirty="0"/>
              <a:t> </a:t>
            </a:r>
            <a:r>
              <a:rPr lang="en-GB" sz="2400" b="1" dirty="0" err="1"/>
              <a:t>didefinisikan</a:t>
            </a:r>
            <a:r>
              <a:rPr lang="en-GB" sz="2400" b="1" dirty="0"/>
              <a:t> </a:t>
            </a:r>
            <a:r>
              <a:rPr lang="en-GB" sz="2400" b="1" dirty="0" err="1"/>
              <a:t>sebagai</a:t>
            </a:r>
            <a:r>
              <a:rPr lang="en-GB" sz="2400" b="1" dirty="0"/>
              <a:t> </a:t>
            </a:r>
            <a:r>
              <a:rPr lang="en-GB" sz="2400" b="1" dirty="0" err="1"/>
              <a:t>jumlah</a:t>
            </a:r>
            <a:r>
              <a:rPr lang="en-GB" sz="2400" b="1" dirty="0"/>
              <a:t> total </a:t>
            </a:r>
            <a:r>
              <a:rPr lang="en-GB" sz="2400" b="1" dirty="0" err="1"/>
              <a:t>operasi</a:t>
            </a:r>
            <a:r>
              <a:rPr lang="en-GB" sz="2400" b="1" dirty="0"/>
              <a:t> yang </a:t>
            </a:r>
            <a:r>
              <a:rPr lang="en-GB" sz="2400" b="1" dirty="0" err="1"/>
              <a:t>dinyatakan</a:t>
            </a:r>
            <a:r>
              <a:rPr lang="en-GB" sz="2400" b="1" dirty="0"/>
              <a:t> </a:t>
            </a:r>
            <a:r>
              <a:rPr lang="en-GB" sz="2400" b="1" dirty="0" err="1"/>
              <a:t>oleh</a:t>
            </a:r>
            <a:r>
              <a:rPr lang="en-GB" sz="2400" b="1" dirty="0"/>
              <a:t> </a:t>
            </a:r>
            <a:r>
              <a:rPr lang="en-GB" sz="2400" b="1" dirty="0" err="1"/>
              <a:t>PortType</a:t>
            </a:r>
            <a:r>
              <a:rPr lang="en-GB" sz="2400" b="1" dirty="0"/>
              <a:t> </a:t>
            </a:r>
            <a:r>
              <a:rPr lang="en-GB" sz="2400" b="1" dirty="0" err="1"/>
              <a:t>dari</a:t>
            </a:r>
            <a:r>
              <a:rPr lang="en-GB" sz="2400" b="1" dirty="0"/>
              <a:t> </a:t>
            </a:r>
            <a:r>
              <a:rPr lang="en-GB" sz="2400" b="1" dirty="0" err="1"/>
              <a:t>layanan</a:t>
            </a:r>
            <a:r>
              <a:rPr lang="en-GB" sz="2400" b="1" dirty="0"/>
              <a:t> Web </a:t>
            </a:r>
            <a:r>
              <a:rPr lang="en-GB" sz="2400" b="1" dirty="0" err="1"/>
              <a:t>dan</a:t>
            </a:r>
            <a:r>
              <a:rPr lang="en-GB" sz="2400" b="1" dirty="0"/>
              <a:t> </a:t>
            </a:r>
            <a:r>
              <a:rPr lang="en-GB" sz="2400" b="1" dirty="0" err="1"/>
              <a:t>dimaksudkan</a:t>
            </a:r>
            <a:r>
              <a:rPr lang="en-GB" sz="2400" b="1" dirty="0"/>
              <a:t> </a:t>
            </a:r>
            <a:r>
              <a:rPr lang="en-GB" sz="2400" b="1" dirty="0" err="1"/>
              <a:t>untuk</a:t>
            </a:r>
            <a:r>
              <a:rPr lang="en-GB" sz="2400" b="1" dirty="0"/>
              <a:t> </a:t>
            </a:r>
            <a:r>
              <a:rPr lang="en-GB" sz="2400" b="1" dirty="0" err="1"/>
              <a:t>mengukur</a:t>
            </a:r>
            <a:r>
              <a:rPr lang="en-GB" sz="2400" b="1" dirty="0"/>
              <a:t> </a:t>
            </a:r>
            <a:r>
              <a:rPr lang="en-GB" sz="2400" b="1" dirty="0" err="1"/>
              <a:t>ukuran</a:t>
            </a:r>
            <a:r>
              <a:rPr lang="en-GB" sz="2400" b="1" dirty="0"/>
              <a:t> WSDL yang </a:t>
            </a:r>
            <a:r>
              <a:rPr lang="en-GB" sz="2400" b="1" dirty="0" err="1"/>
              <a:t>diberikan</a:t>
            </a:r>
            <a:r>
              <a:rPr lang="en-GB" sz="2400" b="1" dirty="0"/>
              <a:t> </a:t>
            </a:r>
            <a:r>
              <a:rPr lang="en-GB" sz="2400" b="1" dirty="0" err="1"/>
              <a:t>dokumen</a:t>
            </a:r>
            <a:r>
              <a:rPr lang="en-GB" sz="2400" b="1" dirty="0"/>
              <a:t>.</a:t>
            </a:r>
            <a:endParaRPr sz="2400" b="1"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Anggota Kelompok	</a:t>
            </a:r>
            <a:endParaRPr lang="en-GB"/>
          </a:p>
        </p:txBody>
      </p:sp>
      <p:sp>
        <p:nvSpPr>
          <p:cNvPr id="235" name="Google Shape;235;p18"/>
          <p:cNvSpPr txBox="1"/>
          <p:nvPr/>
        </p:nvSpPr>
        <p:spPr>
          <a:xfrm>
            <a:off x="1294300" y="2097575"/>
            <a:ext cx="4186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ABD. Qohar Agus Maulana (18650051)</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Rizki Fitriani (18650053)</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0" y="2748575"/>
            <a:ext cx="3636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Lingga Wahyu Rochim (18650055)</a:t>
            </a:r>
            <a:endParaRPr>
              <a:solidFill>
                <a:srgbClr val="CACACA"/>
              </a:solidFill>
              <a:latin typeface="Montserrat"/>
              <a:ea typeface="Montserrat"/>
              <a:cs typeface="Montserrat"/>
              <a:sym typeface="Montserrat"/>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a:t>Data Weight of a WSDL ( DW(</a:t>
            </a:r>
            <a:r>
              <a:rPr lang="en-US" i="1" dirty="0" err="1"/>
              <a:t>wsdl</a:t>
            </a:r>
            <a:r>
              <a:rPr lang="en-US" i="1" dirty="0"/>
              <a:t>) ) </a:t>
            </a:r>
            <a:endParaRPr lang="en-GB" dirty="0"/>
          </a:p>
        </p:txBody>
      </p:sp>
      <p:sp>
        <p:nvSpPr>
          <p:cNvPr id="321" name="Google Shape;321;p32"/>
          <p:cNvSpPr txBox="1">
            <a:spLocks noGrp="1"/>
          </p:cNvSpPr>
          <p:nvPr>
            <p:ph type="body" idx="1"/>
          </p:nvPr>
        </p:nvSpPr>
        <p:spPr>
          <a:xfrm>
            <a:off x="364950" y="1306450"/>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400" b="1" dirty="0" err="1"/>
              <a:t>Bobot</a:t>
            </a:r>
            <a:r>
              <a:rPr lang="en-GB" sz="2400" b="1" dirty="0"/>
              <a:t> Data </a:t>
            </a:r>
            <a:r>
              <a:rPr lang="en-GB" sz="2400" b="1" dirty="0" err="1"/>
              <a:t>dari</a:t>
            </a:r>
            <a:r>
              <a:rPr lang="en-GB" sz="2400" b="1" dirty="0"/>
              <a:t> WSDL yang </a:t>
            </a:r>
            <a:r>
              <a:rPr lang="en-GB" sz="2400" b="1" dirty="0" err="1"/>
              <a:t>diberikan</a:t>
            </a:r>
            <a:r>
              <a:rPr lang="en-GB" sz="2400" b="1" dirty="0"/>
              <a:t> </a:t>
            </a:r>
            <a:r>
              <a:rPr lang="en-GB" sz="2400" b="1" dirty="0" err="1"/>
              <a:t>dapat</a:t>
            </a:r>
            <a:r>
              <a:rPr lang="en-GB" sz="2400" b="1" dirty="0"/>
              <a:t> </a:t>
            </a:r>
            <a:r>
              <a:rPr lang="en-GB" sz="2400" b="1" dirty="0" err="1"/>
              <a:t>didefinisikan</a:t>
            </a:r>
            <a:r>
              <a:rPr lang="en-GB" sz="2400" b="1" dirty="0"/>
              <a:t> </a:t>
            </a:r>
            <a:r>
              <a:rPr lang="en-GB" sz="2400" b="1" dirty="0" err="1"/>
              <a:t>sebagai</a:t>
            </a:r>
            <a:r>
              <a:rPr lang="en-GB" sz="2400" b="1" dirty="0"/>
              <a:t> </a:t>
            </a:r>
            <a:r>
              <a:rPr lang="en-GB" sz="2400" b="1" dirty="0" err="1"/>
              <a:t>jumlah</a:t>
            </a:r>
            <a:r>
              <a:rPr lang="en-GB" sz="2400" b="1" dirty="0"/>
              <a:t> </a:t>
            </a:r>
            <a:r>
              <a:rPr lang="en-GB" sz="2400" b="1" dirty="0" err="1"/>
              <a:t>dari</a:t>
            </a:r>
            <a:r>
              <a:rPr lang="en-GB" sz="2400" b="1" dirty="0"/>
              <a:t> </a:t>
            </a:r>
            <a:r>
              <a:rPr lang="en-GB" sz="2400" b="1" dirty="0" err="1"/>
              <a:t>kompleksitas</a:t>
            </a:r>
            <a:r>
              <a:rPr lang="en-GB" sz="2400" b="1" dirty="0"/>
              <a:t> data </a:t>
            </a:r>
            <a:r>
              <a:rPr lang="en-GB" sz="2400" b="1" dirty="0" err="1"/>
              <a:t>dari</a:t>
            </a:r>
            <a:r>
              <a:rPr lang="en-GB" sz="2400" b="1" dirty="0"/>
              <a:t> </a:t>
            </a:r>
            <a:r>
              <a:rPr lang="en-GB" sz="2400" b="1" dirty="0" err="1"/>
              <a:t>setiap</a:t>
            </a:r>
            <a:r>
              <a:rPr lang="en-GB" sz="2400" b="1" dirty="0"/>
              <a:t> </a:t>
            </a:r>
            <a:r>
              <a:rPr lang="en-GB" sz="2400" b="1" dirty="0" err="1"/>
              <a:t>pesan</a:t>
            </a:r>
            <a:r>
              <a:rPr lang="en-GB" sz="2400" b="1" dirty="0"/>
              <a:t> input </a:t>
            </a:r>
            <a:r>
              <a:rPr lang="en-GB" sz="2400" b="1" dirty="0" err="1"/>
              <a:t>dan</a:t>
            </a:r>
            <a:r>
              <a:rPr lang="en-GB" sz="2400" b="1" dirty="0"/>
              <a:t> output. </a:t>
            </a:r>
            <a:r>
              <a:rPr lang="en-GB" sz="2400" b="1" dirty="0" err="1"/>
              <a:t>Dengan</a:t>
            </a:r>
            <a:r>
              <a:rPr lang="en-GB" sz="2400" b="1" dirty="0"/>
              <a:t> </a:t>
            </a:r>
            <a:r>
              <a:rPr lang="en-GB" sz="2400" b="1" dirty="0" err="1"/>
              <a:t>menganalisis</a:t>
            </a:r>
            <a:r>
              <a:rPr lang="en-GB" sz="2400" b="1" dirty="0"/>
              <a:t> </a:t>
            </a:r>
            <a:r>
              <a:rPr lang="en-GB" sz="2400" b="1" dirty="0" err="1"/>
              <a:t>struktur</a:t>
            </a:r>
            <a:r>
              <a:rPr lang="en-GB" sz="2400" b="1" dirty="0"/>
              <a:t> </a:t>
            </a:r>
            <a:r>
              <a:rPr lang="en-GB" sz="2400" b="1" dirty="0" err="1"/>
              <a:t>pesan</a:t>
            </a:r>
            <a:r>
              <a:rPr lang="en-GB" sz="2400" b="1" dirty="0"/>
              <a:t> yang </a:t>
            </a:r>
            <a:r>
              <a:rPr lang="en-GB" sz="2400" b="1" dirty="0" err="1"/>
              <a:t>berisi</a:t>
            </a:r>
            <a:r>
              <a:rPr lang="en-GB" sz="2400" b="1" dirty="0"/>
              <a:t> </a:t>
            </a:r>
            <a:r>
              <a:rPr lang="en-GB" sz="2400" b="1" dirty="0" err="1"/>
              <a:t>argumen</a:t>
            </a:r>
            <a:r>
              <a:rPr lang="en-GB" sz="2400" b="1" dirty="0"/>
              <a:t> yang </a:t>
            </a:r>
            <a:r>
              <a:rPr lang="en-GB" sz="2400" b="1" dirty="0" err="1"/>
              <a:t>diambil</a:t>
            </a:r>
            <a:r>
              <a:rPr lang="en-GB" sz="2400" b="1" dirty="0"/>
              <a:t> </a:t>
            </a:r>
            <a:r>
              <a:rPr lang="en-GB" sz="2400" b="1" dirty="0" err="1"/>
              <a:t>oleh</a:t>
            </a:r>
            <a:r>
              <a:rPr lang="en-GB" sz="2400" b="1" dirty="0"/>
              <a:t> </a:t>
            </a:r>
            <a:r>
              <a:rPr lang="en-GB" sz="2400" b="1" dirty="0" err="1"/>
              <a:t>operasi</a:t>
            </a:r>
            <a:r>
              <a:rPr lang="en-GB" sz="2400" b="1" dirty="0"/>
              <a:t> </a:t>
            </a:r>
            <a:r>
              <a:rPr lang="en-GB" sz="2400" b="1" dirty="0" smtClean="0"/>
              <a:t>WEB SERVICE, </a:t>
            </a:r>
            <a:r>
              <a:rPr lang="en-GB" sz="2400" b="1" dirty="0" err="1"/>
              <a:t>kita</a:t>
            </a:r>
            <a:r>
              <a:rPr lang="en-GB" sz="2400" b="1" dirty="0"/>
              <a:t> </a:t>
            </a:r>
            <a:r>
              <a:rPr lang="en-GB" sz="2400" b="1" dirty="0" err="1"/>
              <a:t>dapat</a:t>
            </a:r>
            <a:r>
              <a:rPr lang="en-GB" sz="2400" b="1" dirty="0"/>
              <a:t> </a:t>
            </a:r>
            <a:r>
              <a:rPr lang="en-GB" sz="2400" b="1" dirty="0" err="1"/>
              <a:t>mengukur</a:t>
            </a:r>
            <a:r>
              <a:rPr lang="en-GB" sz="2400" b="1" dirty="0"/>
              <a:t> </a:t>
            </a:r>
            <a:r>
              <a:rPr lang="en-GB" sz="2400" b="1" dirty="0" err="1"/>
              <a:t>kompleksitas</a:t>
            </a:r>
            <a:r>
              <a:rPr lang="en-GB" sz="2400" b="1" dirty="0"/>
              <a:t> data </a:t>
            </a:r>
            <a:r>
              <a:rPr lang="en-GB" sz="2400" b="1" dirty="0" err="1"/>
              <a:t>setiap</a:t>
            </a:r>
            <a:r>
              <a:rPr lang="en-GB" sz="2400" b="1" dirty="0"/>
              <a:t> </a:t>
            </a:r>
            <a:r>
              <a:rPr lang="en-GB" sz="2400" b="1" dirty="0" err="1"/>
              <a:t>pesan</a:t>
            </a:r>
            <a:endParaRPr sz="2400" b="1"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smtClean="0"/>
              <a:t>DW(</a:t>
            </a:r>
            <a:r>
              <a:rPr lang="en-US" i="1" dirty="0" err="1" smtClean="0"/>
              <a:t>wsdl</a:t>
            </a:r>
            <a:r>
              <a:rPr lang="en-US" i="1" dirty="0"/>
              <a:t>) </a:t>
            </a:r>
            <a:r>
              <a:rPr lang="en-US" i="1" dirty="0" smtClean="0"/>
              <a:t> </a:t>
            </a:r>
            <a:endParaRPr lang="en-GB" dirty="0"/>
          </a:p>
        </p:txBody>
      </p:sp>
      <p:sp>
        <p:nvSpPr>
          <p:cNvPr id="321" name="Google Shape;321;p32"/>
          <p:cNvSpPr txBox="1">
            <a:spLocks noGrp="1"/>
          </p:cNvSpPr>
          <p:nvPr>
            <p:ph type="body" idx="1"/>
          </p:nvPr>
        </p:nvSpPr>
        <p:spPr>
          <a:xfrm>
            <a:off x="364950" y="1029724"/>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000" b="1" dirty="0" err="1"/>
              <a:t>Diberikan</a:t>
            </a:r>
            <a:r>
              <a:rPr lang="en-GB" sz="2000" b="1" dirty="0"/>
              <a:t> </a:t>
            </a:r>
            <a:r>
              <a:rPr lang="en-GB" sz="2000" b="1" dirty="0" err="1"/>
              <a:t>dokumen</a:t>
            </a:r>
            <a:r>
              <a:rPr lang="en-GB" sz="2000" b="1" dirty="0"/>
              <a:t> WSDL yang </a:t>
            </a:r>
            <a:r>
              <a:rPr lang="en-GB" sz="2000" b="1" dirty="0" err="1"/>
              <a:t>memiliki</a:t>
            </a:r>
            <a:r>
              <a:rPr lang="en-GB" sz="2000" b="1" dirty="0"/>
              <a:t> total </a:t>
            </a:r>
            <a:r>
              <a:rPr lang="en-GB" sz="2000" b="1" dirty="0" err="1"/>
              <a:t>jumlah</a:t>
            </a:r>
            <a:r>
              <a:rPr lang="en-GB" sz="2000" b="1" dirty="0"/>
              <a:t> </a:t>
            </a:r>
            <a:r>
              <a:rPr lang="en-GB" sz="2000" b="1" dirty="0" err="1"/>
              <a:t>pesan</a:t>
            </a:r>
            <a:r>
              <a:rPr lang="en-GB" sz="2000" b="1" dirty="0"/>
              <a:t> nm, </a:t>
            </a:r>
            <a:r>
              <a:rPr lang="en-GB" sz="2000" b="1" dirty="0" err="1"/>
              <a:t>metrik</a:t>
            </a:r>
            <a:r>
              <a:rPr lang="en-GB" sz="2000" b="1" dirty="0"/>
              <a:t> </a:t>
            </a:r>
            <a:r>
              <a:rPr lang="en-GB" sz="2000" b="1" dirty="0" err="1"/>
              <a:t>Berat</a:t>
            </a:r>
            <a:r>
              <a:rPr lang="en-GB" sz="2000" b="1" dirty="0"/>
              <a:t> WSDL </a:t>
            </a:r>
            <a:r>
              <a:rPr lang="en-GB" sz="2000" b="1" dirty="0" err="1"/>
              <a:t>didefinisikan</a:t>
            </a:r>
            <a:r>
              <a:rPr lang="en-GB" sz="2000" b="1" dirty="0"/>
              <a:t> </a:t>
            </a:r>
            <a:r>
              <a:rPr lang="en-GB" sz="2000" b="1" dirty="0" err="1" smtClean="0"/>
              <a:t>sebagai</a:t>
            </a:r>
            <a:endParaRPr lang="en-GB" sz="2000" b="1" dirty="0" smtClean="0"/>
          </a:p>
          <a:p>
            <a:pPr marL="0" lvl="0" indent="0" algn="ctr">
              <a:spcAft>
                <a:spcPts val="1600"/>
              </a:spcAft>
              <a:buNone/>
            </a:pPr>
            <a:endParaRPr lang="en-GB" sz="2000" b="1" dirty="0" smtClean="0"/>
          </a:p>
          <a:p>
            <a:pPr marL="0" lvl="0" indent="0" algn="ctr">
              <a:spcAft>
                <a:spcPts val="1600"/>
              </a:spcAft>
              <a:buNone/>
            </a:pPr>
            <a:endParaRPr lang="en-GB" sz="2000" b="1" dirty="0"/>
          </a:p>
          <a:p>
            <a:pPr marL="0" lvl="0" indent="0" algn="ctr">
              <a:spcAft>
                <a:spcPts val="1600"/>
              </a:spcAft>
              <a:buNone/>
            </a:pPr>
            <a:r>
              <a:rPr lang="en-US" sz="2000" b="1" dirty="0" smtClean="0"/>
              <a:t>di </a:t>
            </a:r>
            <a:r>
              <a:rPr lang="en-US" sz="2000" b="1" dirty="0"/>
              <a:t>mana C (</a:t>
            </a:r>
            <a:r>
              <a:rPr lang="en-US" sz="2000" b="1" dirty="0" err="1"/>
              <a:t>Mi</a:t>
            </a:r>
            <a:r>
              <a:rPr lang="en-US" sz="2000" b="1" dirty="0"/>
              <a:t>) </a:t>
            </a:r>
            <a:r>
              <a:rPr lang="en-US" sz="2000" b="1" dirty="0" err="1"/>
              <a:t>adalah</a:t>
            </a:r>
            <a:r>
              <a:rPr lang="en-US" sz="2000" b="1" dirty="0"/>
              <a:t> </a:t>
            </a:r>
            <a:r>
              <a:rPr lang="en-US" sz="2000" b="1" dirty="0" err="1"/>
              <a:t>nilai</a:t>
            </a:r>
            <a:r>
              <a:rPr lang="en-US" sz="2000" b="1" dirty="0"/>
              <a:t> </a:t>
            </a:r>
            <a:r>
              <a:rPr lang="en-US" sz="2000" b="1" dirty="0" err="1"/>
              <a:t>kompleksitas</a:t>
            </a:r>
            <a:r>
              <a:rPr lang="en-US" sz="2000" b="1" dirty="0"/>
              <a:t> </a:t>
            </a:r>
            <a:r>
              <a:rPr lang="en-US" sz="2000" b="1" dirty="0" err="1"/>
              <a:t>dari</a:t>
            </a:r>
            <a:r>
              <a:rPr lang="en-US" sz="2000" b="1" dirty="0"/>
              <a:t> </a:t>
            </a:r>
            <a:r>
              <a:rPr lang="en-US" sz="2000" b="1" dirty="0" err="1"/>
              <a:t>pesan</a:t>
            </a:r>
            <a:r>
              <a:rPr lang="en-US" sz="2000" b="1" dirty="0"/>
              <a:t> </a:t>
            </a:r>
            <a:r>
              <a:rPr lang="en-US" sz="2000" b="1" dirty="0" err="1" smtClean="0"/>
              <a:t>ke-i</a:t>
            </a:r>
            <a:r>
              <a:rPr lang="en-US" sz="2000" b="1" dirty="0" smtClean="0"/>
              <a:t> </a:t>
            </a:r>
            <a:r>
              <a:rPr lang="en-US" sz="2000" b="1" dirty="0" err="1"/>
              <a:t>dan</a:t>
            </a:r>
            <a:r>
              <a:rPr lang="en-US" sz="2000" b="1" dirty="0"/>
              <a:t> </a:t>
            </a:r>
            <a:r>
              <a:rPr lang="en-US" sz="2000" b="1" dirty="0" err="1"/>
              <a:t>dapat</a:t>
            </a:r>
            <a:r>
              <a:rPr lang="en-US" sz="2000" b="1" dirty="0"/>
              <a:t> </a:t>
            </a:r>
            <a:r>
              <a:rPr lang="en-US" sz="2000" b="1" dirty="0" err="1"/>
              <a:t>dievaluasi</a:t>
            </a:r>
            <a:r>
              <a:rPr lang="en-US" sz="2000" b="1" dirty="0"/>
              <a:t> </a:t>
            </a:r>
            <a:r>
              <a:rPr lang="en-US" sz="2000" b="1" dirty="0" err="1"/>
              <a:t>dengan</a:t>
            </a:r>
            <a:r>
              <a:rPr lang="en-US" sz="2000" b="1" dirty="0"/>
              <a:t>:</a:t>
            </a:r>
            <a:endParaRPr sz="2000" b="1" dirty="0"/>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038475" y="2031236"/>
            <a:ext cx="3067050" cy="790575"/>
          </a:xfrm>
          <a:prstGeom prst="rect">
            <a:avLst/>
          </a:prstGeom>
        </p:spPr>
      </p:pic>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3779" y="3926444"/>
            <a:ext cx="2725529" cy="732016"/>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smtClean="0"/>
              <a:t>DW(</a:t>
            </a:r>
            <a:r>
              <a:rPr lang="en-US" i="1" dirty="0" err="1" smtClean="0"/>
              <a:t>wsdl</a:t>
            </a:r>
            <a:r>
              <a:rPr lang="en-US" i="1" dirty="0"/>
              <a:t>) </a:t>
            </a:r>
            <a:r>
              <a:rPr lang="en-US" i="1" dirty="0" smtClean="0"/>
              <a:t> </a:t>
            </a:r>
            <a:endParaRPr lang="en-GB" dirty="0"/>
          </a:p>
        </p:txBody>
      </p:sp>
      <p:sp>
        <p:nvSpPr>
          <p:cNvPr id="321" name="Google Shape;321;p32"/>
          <p:cNvSpPr txBox="1">
            <a:spLocks noGrp="1"/>
          </p:cNvSpPr>
          <p:nvPr>
            <p:ph type="body" idx="1"/>
          </p:nvPr>
        </p:nvSpPr>
        <p:spPr>
          <a:xfrm>
            <a:off x="364950" y="1029724"/>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000" b="1" dirty="0"/>
              <a:t>di mana np </a:t>
            </a:r>
            <a:r>
              <a:rPr lang="en-GB" sz="2000" b="1" dirty="0" err="1"/>
              <a:t>adalah</a:t>
            </a:r>
            <a:r>
              <a:rPr lang="en-GB" sz="2000" b="1" dirty="0"/>
              <a:t> </a:t>
            </a:r>
            <a:r>
              <a:rPr lang="en-GB" sz="2000" b="1" dirty="0" err="1"/>
              <a:t>jumlah</a:t>
            </a:r>
            <a:r>
              <a:rPr lang="en-GB" sz="2000" b="1" dirty="0"/>
              <a:t> total </a:t>
            </a:r>
            <a:r>
              <a:rPr lang="en-GB" sz="2000" b="1" dirty="0" err="1"/>
              <a:t>elemen</a:t>
            </a:r>
            <a:r>
              <a:rPr lang="en-GB" sz="2000" b="1" dirty="0"/>
              <a:t> &lt;</a:t>
            </a:r>
            <a:r>
              <a:rPr lang="en-GB" sz="2000" b="1" dirty="0" smtClean="0"/>
              <a:t>part&gt; </a:t>
            </a:r>
            <a:r>
              <a:rPr lang="en-GB" sz="2000" b="1" dirty="0" err="1" smtClean="0"/>
              <a:t>dienkapsulasi</a:t>
            </a:r>
            <a:r>
              <a:rPr lang="en-GB" sz="2000" b="1" dirty="0" smtClean="0"/>
              <a:t> </a:t>
            </a:r>
            <a:r>
              <a:rPr lang="en-GB" sz="2000" b="1" dirty="0" err="1" smtClean="0"/>
              <a:t>oleh</a:t>
            </a:r>
            <a:r>
              <a:rPr lang="en-GB" sz="2000" b="1" dirty="0" smtClean="0"/>
              <a:t> </a:t>
            </a:r>
            <a:r>
              <a:rPr lang="en-GB" sz="2000" b="1" dirty="0" err="1" smtClean="0"/>
              <a:t>konstruk</a:t>
            </a:r>
            <a:r>
              <a:rPr lang="en-GB" sz="2000" b="1" dirty="0" smtClean="0"/>
              <a:t> </a:t>
            </a:r>
            <a:r>
              <a:rPr lang="en-GB" sz="2000" b="1" dirty="0" err="1"/>
              <a:t>pesan</a:t>
            </a:r>
            <a:r>
              <a:rPr lang="en-GB" sz="2000" b="1" dirty="0"/>
              <a:t> yang </a:t>
            </a:r>
            <a:r>
              <a:rPr lang="en-GB" sz="2000" b="1" dirty="0" err="1"/>
              <a:t>diberikan</a:t>
            </a:r>
            <a:r>
              <a:rPr lang="en-GB" sz="2000" b="1" dirty="0"/>
              <a:t>, </a:t>
            </a:r>
            <a:r>
              <a:rPr lang="en-GB" sz="2000" b="1" dirty="0" err="1"/>
              <a:t>dan</a:t>
            </a:r>
            <a:r>
              <a:rPr lang="en-GB" sz="2000" b="1" dirty="0"/>
              <a:t> </a:t>
            </a:r>
            <a:r>
              <a:rPr lang="en-GB" sz="2000" b="1" dirty="0" err="1" smtClean="0"/>
              <a:t>merupakan</a:t>
            </a:r>
            <a:r>
              <a:rPr lang="en-GB" sz="2000" b="1" dirty="0" smtClean="0"/>
              <a:t> </a:t>
            </a:r>
            <a:r>
              <a:rPr lang="en-GB" sz="2000" b="1" dirty="0" err="1" smtClean="0"/>
              <a:t>nilai</a:t>
            </a:r>
            <a:r>
              <a:rPr lang="en-GB" sz="2000" b="1" dirty="0" smtClean="0"/>
              <a:t> </a:t>
            </a:r>
            <a:r>
              <a:rPr lang="en-GB" sz="2000" b="1" dirty="0" err="1"/>
              <a:t>bobot</a:t>
            </a:r>
            <a:r>
              <a:rPr lang="en-GB" sz="2000" b="1" dirty="0"/>
              <a:t> </a:t>
            </a:r>
            <a:r>
              <a:rPr lang="en-GB" sz="2000" b="1" dirty="0" err="1"/>
              <a:t>dari</a:t>
            </a:r>
            <a:r>
              <a:rPr lang="en-GB" sz="2000" b="1" dirty="0"/>
              <a:t> </a:t>
            </a:r>
            <a:r>
              <a:rPr lang="en-GB" sz="2000" b="1" dirty="0" err="1" smtClean="0"/>
              <a:t>definisi</a:t>
            </a:r>
            <a:r>
              <a:rPr lang="en-GB" sz="2000" b="1" dirty="0"/>
              <a:t> </a:t>
            </a:r>
            <a:r>
              <a:rPr lang="en-GB" sz="2000" b="1" dirty="0" err="1" smtClean="0"/>
              <a:t>pesan</a:t>
            </a:r>
            <a:r>
              <a:rPr lang="en-GB" sz="2000" b="1" dirty="0" smtClean="0"/>
              <a:t> </a:t>
            </a:r>
            <a:r>
              <a:rPr lang="en-GB" sz="2000" b="1" dirty="0"/>
              <a:t>&lt;</a:t>
            </a:r>
            <a:r>
              <a:rPr lang="en-GB" sz="2000" b="1" dirty="0" smtClean="0"/>
              <a:t>part&gt; </a:t>
            </a:r>
            <a:r>
              <a:rPr lang="en-GB" sz="2000" b="1" dirty="0" err="1" smtClean="0"/>
              <a:t>ditukar</a:t>
            </a:r>
            <a:r>
              <a:rPr lang="en-GB" sz="2000" b="1" dirty="0" smtClean="0"/>
              <a:t>.</a:t>
            </a:r>
            <a:endParaRPr sz="2000" b="1" dirty="0"/>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8208" y="2294841"/>
            <a:ext cx="7127584" cy="2276207"/>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smtClean="0"/>
              <a:t>DW(</a:t>
            </a:r>
            <a:r>
              <a:rPr lang="en-US" i="1" dirty="0" err="1" smtClean="0"/>
              <a:t>wsdl</a:t>
            </a:r>
            <a:r>
              <a:rPr lang="en-US" i="1" dirty="0"/>
              <a:t>) </a:t>
            </a:r>
            <a:r>
              <a:rPr lang="en-US" i="1" dirty="0" smtClean="0"/>
              <a:t> </a:t>
            </a:r>
            <a:endParaRPr lang="en-GB" dirty="0"/>
          </a:p>
        </p:txBody>
      </p:sp>
      <p:sp>
        <p:nvSpPr>
          <p:cNvPr id="321" name="Google Shape;321;p32"/>
          <p:cNvSpPr txBox="1">
            <a:spLocks noGrp="1"/>
          </p:cNvSpPr>
          <p:nvPr>
            <p:ph type="body" idx="1"/>
          </p:nvPr>
        </p:nvSpPr>
        <p:spPr>
          <a:xfrm>
            <a:off x="364950" y="1029724"/>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000" b="1" dirty="0" err="1"/>
              <a:t>Karena</a:t>
            </a:r>
            <a:r>
              <a:rPr lang="en-GB" sz="2000" b="1" dirty="0"/>
              <a:t> </a:t>
            </a:r>
            <a:r>
              <a:rPr lang="en-GB" sz="2000" b="1" dirty="0" err="1"/>
              <a:t>setiap</a:t>
            </a:r>
            <a:r>
              <a:rPr lang="en-GB" sz="2000" b="1" dirty="0"/>
              <a:t> </a:t>
            </a:r>
            <a:r>
              <a:rPr lang="en-GB" sz="2000" b="1" dirty="0" err="1"/>
              <a:t>definisi</a:t>
            </a:r>
            <a:r>
              <a:rPr lang="en-GB" sz="2000" b="1" dirty="0"/>
              <a:t> </a:t>
            </a:r>
            <a:r>
              <a:rPr lang="en-GB" sz="2000" b="1" dirty="0" err="1"/>
              <a:t>elemen</a:t>
            </a:r>
            <a:r>
              <a:rPr lang="en-GB" sz="2000" b="1" dirty="0"/>
              <a:t> </a:t>
            </a:r>
            <a:r>
              <a:rPr lang="en-GB" sz="2000" b="1" dirty="0" err="1"/>
              <a:t>atau</a:t>
            </a:r>
            <a:r>
              <a:rPr lang="en-GB" sz="2000" b="1" dirty="0"/>
              <a:t> </a:t>
            </a:r>
            <a:r>
              <a:rPr lang="en-GB" sz="2000" b="1" dirty="0" err="1"/>
              <a:t>tipe</a:t>
            </a:r>
            <a:r>
              <a:rPr lang="en-GB" sz="2000" b="1" dirty="0"/>
              <a:t> </a:t>
            </a:r>
            <a:r>
              <a:rPr lang="en-GB" sz="2000" b="1" dirty="0" err="1"/>
              <a:t>dalam</a:t>
            </a:r>
            <a:r>
              <a:rPr lang="en-GB" sz="2000" b="1" dirty="0"/>
              <a:t> </a:t>
            </a:r>
            <a:r>
              <a:rPr lang="en-GB" sz="2000" b="1" dirty="0" err="1"/>
              <a:t>skema</a:t>
            </a:r>
            <a:r>
              <a:rPr lang="en-GB" sz="2000" b="1" dirty="0"/>
              <a:t> XSD </a:t>
            </a:r>
            <a:r>
              <a:rPr lang="en-GB" sz="2000" b="1" dirty="0" err="1"/>
              <a:t>ditetapkan</a:t>
            </a:r>
            <a:r>
              <a:rPr lang="en-GB" sz="2000" b="1" dirty="0"/>
              <a:t> </a:t>
            </a:r>
            <a:r>
              <a:rPr lang="en-GB" sz="2000" b="1" dirty="0" err="1"/>
              <a:t>ke</a:t>
            </a:r>
            <a:r>
              <a:rPr lang="en-GB" sz="2000" b="1" dirty="0"/>
              <a:t> </a:t>
            </a:r>
            <a:r>
              <a:rPr lang="en-GB" sz="2000" b="1" dirty="0" err="1"/>
              <a:t>nilai</a:t>
            </a:r>
            <a:r>
              <a:rPr lang="en-GB" sz="2000" b="1" dirty="0"/>
              <a:t> </a:t>
            </a:r>
            <a:r>
              <a:rPr lang="en-GB" sz="2000" b="1" dirty="0" err="1"/>
              <a:t>bobot</a:t>
            </a:r>
            <a:r>
              <a:rPr lang="en-GB" sz="2000" b="1" dirty="0"/>
              <a:t> yang </a:t>
            </a:r>
            <a:r>
              <a:rPr lang="en-GB" sz="2000" b="1" dirty="0" err="1"/>
              <a:t>mencerminkan</a:t>
            </a:r>
            <a:r>
              <a:rPr lang="en-GB" sz="2000" b="1" dirty="0"/>
              <a:t> </a:t>
            </a:r>
            <a:r>
              <a:rPr lang="en-GB" sz="2000" b="1" dirty="0" err="1"/>
              <a:t>tingkat</a:t>
            </a:r>
            <a:r>
              <a:rPr lang="en-GB" sz="2000" b="1" dirty="0"/>
              <a:t> </a:t>
            </a:r>
            <a:r>
              <a:rPr lang="en-GB" sz="2000" b="1" dirty="0" err="1"/>
              <a:t>kerumitannya</a:t>
            </a:r>
            <a:r>
              <a:rPr lang="en-GB" sz="2000" b="1" dirty="0"/>
              <a:t> </a:t>
            </a:r>
            <a:r>
              <a:rPr lang="en-GB" sz="2000" b="1" dirty="0" err="1" smtClean="0"/>
              <a:t>dan</a:t>
            </a:r>
            <a:r>
              <a:rPr lang="en-GB" sz="2000" b="1" dirty="0" smtClean="0"/>
              <a:t> </a:t>
            </a:r>
            <a:r>
              <a:rPr lang="en-GB" sz="2000" b="1" dirty="0" err="1"/>
              <a:t>dikaitkan</a:t>
            </a:r>
            <a:r>
              <a:rPr lang="en-GB" sz="2000" b="1" dirty="0"/>
              <a:t> </a:t>
            </a:r>
            <a:r>
              <a:rPr lang="en-GB" sz="2000" b="1" dirty="0" err="1"/>
              <a:t>dengan</a:t>
            </a:r>
            <a:r>
              <a:rPr lang="en-GB" sz="2000" b="1" dirty="0"/>
              <a:t> </a:t>
            </a:r>
            <a:r>
              <a:rPr lang="en-GB" sz="2000" b="1" dirty="0" err="1"/>
              <a:t>argumen</a:t>
            </a:r>
            <a:r>
              <a:rPr lang="en-GB" sz="2000" b="1" dirty="0"/>
              <a:t>, </a:t>
            </a:r>
            <a:r>
              <a:rPr lang="en-GB" sz="2000" b="1" dirty="0" err="1"/>
              <a:t>wpi</a:t>
            </a:r>
            <a:r>
              <a:rPr lang="en-GB" sz="2000" b="1" dirty="0"/>
              <a:t> </a:t>
            </a:r>
            <a:r>
              <a:rPr lang="en-GB" sz="2000" b="1" dirty="0" err="1"/>
              <a:t>memiliki</a:t>
            </a:r>
            <a:r>
              <a:rPr lang="en-GB" sz="2000" b="1" dirty="0"/>
              <a:t> </a:t>
            </a:r>
            <a:r>
              <a:rPr lang="en-GB" sz="2000" b="1" dirty="0" err="1"/>
              <a:t>nilai</a:t>
            </a:r>
            <a:r>
              <a:rPr lang="en-GB" sz="2000" b="1" dirty="0"/>
              <a:t> </a:t>
            </a:r>
            <a:r>
              <a:rPr lang="en-GB" sz="2000" b="1" dirty="0" err="1"/>
              <a:t>bobot</a:t>
            </a:r>
            <a:r>
              <a:rPr lang="en-GB" sz="2000" b="1" dirty="0"/>
              <a:t> yang </a:t>
            </a:r>
            <a:r>
              <a:rPr lang="en-GB" sz="2000" b="1" dirty="0" err="1"/>
              <a:t>sama</a:t>
            </a:r>
            <a:r>
              <a:rPr lang="en-GB" sz="2000" b="1" dirty="0"/>
              <a:t> </a:t>
            </a:r>
            <a:r>
              <a:rPr lang="en-GB" sz="2000" b="1" dirty="0" err="1"/>
              <a:t>dengan</a:t>
            </a:r>
            <a:r>
              <a:rPr lang="en-GB" sz="2000" b="1" dirty="0"/>
              <a:t> </a:t>
            </a:r>
            <a:r>
              <a:rPr lang="en-GB" sz="2000" b="1" dirty="0" err="1"/>
              <a:t>definisi</a:t>
            </a:r>
            <a:r>
              <a:rPr lang="en-GB" sz="2000" b="1" dirty="0"/>
              <a:t> </a:t>
            </a:r>
            <a:r>
              <a:rPr lang="en-GB" sz="2000" b="1" dirty="0" err="1"/>
              <a:t>elemen</a:t>
            </a:r>
            <a:r>
              <a:rPr lang="en-GB" sz="2000" b="1" dirty="0"/>
              <a:t> </a:t>
            </a:r>
            <a:r>
              <a:rPr lang="en-GB" sz="2000" b="1" dirty="0" err="1"/>
              <a:t>atau</a:t>
            </a:r>
            <a:r>
              <a:rPr lang="en-GB" sz="2000" b="1" dirty="0"/>
              <a:t> </a:t>
            </a:r>
            <a:r>
              <a:rPr lang="en-GB" sz="2000" b="1" dirty="0" err="1"/>
              <a:t>tipe</a:t>
            </a:r>
            <a:r>
              <a:rPr lang="en-GB" sz="2000" b="1" dirty="0"/>
              <a:t> yang </a:t>
            </a:r>
            <a:r>
              <a:rPr lang="en-GB" sz="2000" b="1" dirty="0" err="1"/>
              <a:t>terkait</a:t>
            </a:r>
            <a:r>
              <a:rPr lang="en-GB" sz="2000" b="1" dirty="0"/>
              <a:t> </a:t>
            </a:r>
            <a:r>
              <a:rPr lang="en-GB" sz="2000" b="1" dirty="0" err="1"/>
              <a:t>dari</a:t>
            </a:r>
            <a:r>
              <a:rPr lang="en-GB" sz="2000" b="1" dirty="0"/>
              <a:t> </a:t>
            </a:r>
            <a:r>
              <a:rPr lang="en-GB" sz="2000" b="1" dirty="0" err="1"/>
              <a:t>skema</a:t>
            </a:r>
            <a:r>
              <a:rPr lang="en-GB" sz="2000" b="1" dirty="0"/>
              <a:t> XSD. </a:t>
            </a:r>
            <a:endParaRPr sz="2000" b="1" dirty="0"/>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8208" y="2685220"/>
            <a:ext cx="7127584" cy="2276207"/>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smtClean="0"/>
              <a:t>DW(</a:t>
            </a:r>
            <a:r>
              <a:rPr lang="en-US" i="1" dirty="0" err="1" smtClean="0"/>
              <a:t>wsdl</a:t>
            </a:r>
            <a:r>
              <a:rPr lang="en-US" i="1" dirty="0"/>
              <a:t>) </a:t>
            </a:r>
            <a:r>
              <a:rPr lang="en-US" i="1" dirty="0" smtClean="0"/>
              <a:t> </a:t>
            </a:r>
            <a:endParaRPr lang="en-GB" dirty="0"/>
          </a:p>
        </p:txBody>
      </p:sp>
      <p:sp>
        <p:nvSpPr>
          <p:cNvPr id="321" name="Google Shape;321;p32"/>
          <p:cNvSpPr txBox="1">
            <a:spLocks noGrp="1"/>
          </p:cNvSpPr>
          <p:nvPr>
            <p:ph type="body" idx="1"/>
          </p:nvPr>
        </p:nvSpPr>
        <p:spPr>
          <a:xfrm>
            <a:off x="364950" y="1029724"/>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GB" sz="2000" b="1" dirty="0"/>
              <a:t>di mana </a:t>
            </a:r>
            <a:r>
              <a:rPr lang="en-GB" sz="2000" b="1" dirty="0" smtClean="0"/>
              <a:t>we </a:t>
            </a:r>
            <a:r>
              <a:rPr lang="en-GB" sz="2000" b="1" dirty="0" err="1" smtClean="0"/>
              <a:t>adalah</a:t>
            </a:r>
            <a:r>
              <a:rPr lang="en-GB" sz="2000" b="1" dirty="0" smtClean="0"/>
              <a:t> </a:t>
            </a:r>
            <a:r>
              <a:rPr lang="en-GB" sz="2000" b="1" dirty="0" err="1"/>
              <a:t>nilai</a:t>
            </a:r>
            <a:r>
              <a:rPr lang="en-GB" sz="2000" b="1" dirty="0"/>
              <a:t> </a:t>
            </a:r>
            <a:r>
              <a:rPr lang="en-GB" sz="2000" b="1" dirty="0" err="1"/>
              <a:t>bobot</a:t>
            </a:r>
            <a:r>
              <a:rPr lang="en-GB" sz="2000" b="1" dirty="0"/>
              <a:t> </a:t>
            </a:r>
            <a:r>
              <a:rPr lang="en-GB" sz="2000" b="1" dirty="0" err="1" smtClean="0"/>
              <a:t>dari</a:t>
            </a:r>
            <a:r>
              <a:rPr lang="en-GB" sz="2000" b="1" dirty="0" smtClean="0"/>
              <a:t> </a:t>
            </a:r>
            <a:r>
              <a:rPr lang="en-GB" sz="2000" b="1" dirty="0" err="1"/>
              <a:t>deklarasi</a:t>
            </a:r>
            <a:r>
              <a:rPr lang="en-GB" sz="2000" b="1" dirty="0"/>
              <a:t> </a:t>
            </a:r>
            <a:r>
              <a:rPr lang="en-GB" sz="2000" b="1" dirty="0" err="1"/>
              <a:t>elemen</a:t>
            </a:r>
            <a:r>
              <a:rPr lang="en-GB" sz="2000" b="1" dirty="0"/>
              <a:t> </a:t>
            </a:r>
            <a:r>
              <a:rPr lang="en-GB" sz="2000" b="1" dirty="0" err="1"/>
              <a:t>terkait</a:t>
            </a:r>
            <a:r>
              <a:rPr lang="en-GB" sz="2000" b="1" dirty="0"/>
              <a:t> </a:t>
            </a:r>
            <a:r>
              <a:rPr lang="en-GB" sz="2000" b="1" dirty="0" err="1"/>
              <a:t>dan</a:t>
            </a:r>
            <a:r>
              <a:rPr lang="en-GB" sz="2000" b="1" dirty="0"/>
              <a:t>, </a:t>
            </a:r>
            <a:r>
              <a:rPr lang="en-GB" sz="2000" b="1" dirty="0" err="1"/>
              <a:t>wt</a:t>
            </a:r>
            <a:r>
              <a:rPr lang="en-GB" sz="2000" b="1" dirty="0"/>
              <a:t> </a:t>
            </a:r>
            <a:r>
              <a:rPr lang="en-GB" sz="2000" b="1" dirty="0" err="1"/>
              <a:t>adalah</a:t>
            </a:r>
            <a:r>
              <a:rPr lang="en-GB" sz="2000" b="1" dirty="0"/>
              <a:t> </a:t>
            </a:r>
            <a:r>
              <a:rPr lang="en-GB" sz="2000" b="1" dirty="0" err="1"/>
              <a:t>nilai</a:t>
            </a:r>
            <a:r>
              <a:rPr lang="en-GB" sz="2000" b="1" dirty="0"/>
              <a:t> </a:t>
            </a:r>
            <a:r>
              <a:rPr lang="en-GB" sz="2000" b="1" dirty="0" err="1"/>
              <a:t>bobot</a:t>
            </a:r>
            <a:r>
              <a:rPr lang="en-GB" sz="2000" b="1" dirty="0"/>
              <a:t> </a:t>
            </a:r>
            <a:r>
              <a:rPr lang="en-GB" sz="2000" b="1" dirty="0" err="1"/>
              <a:t>dari</a:t>
            </a:r>
            <a:r>
              <a:rPr lang="en-GB" sz="2000" b="1" dirty="0"/>
              <a:t> </a:t>
            </a:r>
            <a:r>
              <a:rPr lang="en-GB" sz="2000" b="1" dirty="0" err="1"/>
              <a:t>definisi</a:t>
            </a:r>
            <a:r>
              <a:rPr lang="en-GB" sz="2000" b="1" dirty="0"/>
              <a:t> </a:t>
            </a:r>
            <a:r>
              <a:rPr lang="en-GB" sz="2000" b="1" dirty="0" err="1"/>
              <a:t>tipe</a:t>
            </a:r>
            <a:r>
              <a:rPr lang="en-GB" sz="2000" b="1" dirty="0"/>
              <a:t> </a:t>
            </a:r>
            <a:r>
              <a:rPr lang="en-GB" sz="2000" b="1" dirty="0" err="1"/>
              <a:t>terkait</a:t>
            </a:r>
            <a:r>
              <a:rPr lang="en-GB" sz="2000" b="1" dirty="0"/>
              <a:t> </a:t>
            </a:r>
            <a:r>
              <a:rPr lang="en-GB" sz="2000" b="1" dirty="0" err="1"/>
              <a:t>dalam</a:t>
            </a:r>
            <a:r>
              <a:rPr lang="en-GB" sz="2000" b="1" dirty="0"/>
              <a:t> </a:t>
            </a:r>
            <a:r>
              <a:rPr lang="en-GB" sz="2000" b="1" dirty="0" err="1"/>
              <a:t>skema</a:t>
            </a:r>
            <a:r>
              <a:rPr lang="en-GB" sz="2000" b="1" dirty="0"/>
              <a:t> XSD yang </a:t>
            </a:r>
            <a:r>
              <a:rPr lang="en-GB" sz="2000" b="1" dirty="0" err="1"/>
              <a:t>tertanam</a:t>
            </a:r>
            <a:r>
              <a:rPr lang="en-GB" sz="2000" b="1" dirty="0"/>
              <a:t> </a:t>
            </a:r>
            <a:r>
              <a:rPr lang="en-GB" sz="2000" b="1" dirty="0" err="1"/>
              <a:t>dalam</a:t>
            </a:r>
            <a:r>
              <a:rPr lang="en-GB" sz="2000" b="1" dirty="0"/>
              <a:t> </a:t>
            </a:r>
            <a:r>
              <a:rPr lang="en-GB" sz="2000" b="1" dirty="0" err="1"/>
              <a:t>atau</a:t>
            </a:r>
            <a:r>
              <a:rPr lang="en-GB" sz="2000" b="1" dirty="0"/>
              <a:t> </a:t>
            </a:r>
            <a:r>
              <a:rPr lang="en-GB" sz="2000" b="1" dirty="0" err="1"/>
              <a:t>diimpor</a:t>
            </a:r>
            <a:r>
              <a:rPr lang="en-GB" sz="2000" b="1" dirty="0"/>
              <a:t> </a:t>
            </a:r>
            <a:r>
              <a:rPr lang="en-GB" sz="2000" b="1" dirty="0" err="1"/>
              <a:t>ke</a:t>
            </a:r>
            <a:r>
              <a:rPr lang="en-GB" sz="2000" b="1" dirty="0"/>
              <a:t> WSDL. </a:t>
            </a:r>
            <a:r>
              <a:rPr lang="en-GB" sz="2000" b="1" dirty="0" err="1"/>
              <a:t>Seperti</a:t>
            </a:r>
            <a:r>
              <a:rPr lang="en-GB" sz="2000" b="1" dirty="0"/>
              <a:t> yang </a:t>
            </a:r>
            <a:r>
              <a:rPr lang="en-GB" sz="2000" b="1" dirty="0" err="1" smtClean="0"/>
              <a:t>disajikan</a:t>
            </a:r>
            <a:r>
              <a:rPr lang="en-GB" sz="2000" b="1" dirty="0" smtClean="0"/>
              <a:t> </a:t>
            </a:r>
            <a:r>
              <a:rPr lang="en-GB" sz="2000" b="1" dirty="0" err="1"/>
              <a:t>dalam</a:t>
            </a:r>
            <a:r>
              <a:rPr lang="en-GB" sz="2000" b="1" dirty="0"/>
              <a:t> </a:t>
            </a:r>
            <a:r>
              <a:rPr lang="en-GB" sz="2000" b="1" dirty="0" err="1" smtClean="0"/>
              <a:t>kompleksitas</a:t>
            </a:r>
            <a:r>
              <a:rPr lang="en-GB" sz="2000" b="1" dirty="0" smtClean="0"/>
              <a:t> </a:t>
            </a:r>
            <a:r>
              <a:rPr lang="en-GB" sz="2000" b="1" dirty="0" err="1"/>
              <a:t>setiap</a:t>
            </a:r>
            <a:r>
              <a:rPr lang="en-GB" sz="2000" b="1" dirty="0"/>
              <a:t> </a:t>
            </a:r>
            <a:r>
              <a:rPr lang="en-GB" sz="2000" b="1" dirty="0" err="1"/>
              <a:t>definisi</a:t>
            </a:r>
            <a:r>
              <a:rPr lang="en-GB" sz="2000" b="1" dirty="0"/>
              <a:t> </a:t>
            </a:r>
            <a:r>
              <a:rPr lang="en-GB" sz="2000" b="1" dirty="0" err="1"/>
              <a:t>tipe</a:t>
            </a:r>
            <a:r>
              <a:rPr lang="en-GB" sz="2000" b="1" dirty="0"/>
              <a:t> </a:t>
            </a:r>
            <a:r>
              <a:rPr lang="en-GB" sz="2000" b="1" dirty="0" err="1"/>
              <a:t>dalam</a:t>
            </a:r>
            <a:r>
              <a:rPr lang="en-GB" sz="2000" b="1" dirty="0"/>
              <a:t> </a:t>
            </a:r>
            <a:r>
              <a:rPr lang="en-GB" sz="2000" b="1" dirty="0" err="1"/>
              <a:t>skema</a:t>
            </a:r>
            <a:r>
              <a:rPr lang="en-GB" sz="2000" b="1" dirty="0"/>
              <a:t> </a:t>
            </a:r>
            <a:r>
              <a:rPr lang="en-GB" sz="2000" b="1" dirty="0" err="1"/>
              <a:t>berbeda</a:t>
            </a:r>
            <a:r>
              <a:rPr lang="en-GB" sz="2000" b="1" dirty="0"/>
              <a:t> </a:t>
            </a:r>
            <a:r>
              <a:rPr lang="en-GB" sz="2000" b="1" dirty="0" err="1"/>
              <a:t>sesuai</a:t>
            </a:r>
            <a:r>
              <a:rPr lang="en-GB" sz="2000" b="1" dirty="0"/>
              <a:t> </a:t>
            </a:r>
            <a:r>
              <a:rPr lang="en-GB" sz="2000" b="1" dirty="0" err="1"/>
              <a:t>dengan</a:t>
            </a:r>
            <a:r>
              <a:rPr lang="en-GB" sz="2000" b="1" dirty="0"/>
              <a:t> </a:t>
            </a:r>
            <a:r>
              <a:rPr lang="en-GB" sz="2000" b="1" dirty="0" err="1"/>
              <a:t>strukturnya</a:t>
            </a:r>
            <a:r>
              <a:rPr lang="en-GB" sz="2000" b="1" dirty="0"/>
              <a:t>.</a:t>
            </a:r>
            <a:endParaRPr sz="2000" b="1" dirty="0"/>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08208" y="3324949"/>
            <a:ext cx="7127584" cy="996748"/>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Baris</a:t>
            </a:r>
            <a:r>
              <a:rPr lang="en-US" i="1" dirty="0" smtClean="0"/>
              <a:t> </a:t>
            </a:r>
            <a:r>
              <a:rPr lang="en-US" i="1" dirty="0" err="1" smtClean="0"/>
              <a:t>Kode</a:t>
            </a:r>
            <a:r>
              <a:rPr lang="en-US" i="1" dirty="0" smtClean="0"/>
              <a:t> WSDL 1</a:t>
            </a:r>
            <a:endParaRPr lang="en-GB" dirty="0"/>
          </a:p>
        </p:txBody>
      </p:sp>
      <p:sp>
        <p:nvSpPr>
          <p:cNvPr id="321" name="Google Shape;321;p32"/>
          <p:cNvSpPr txBox="1">
            <a:spLocks noGrp="1"/>
          </p:cNvSpPr>
          <p:nvPr>
            <p:ph type="body" idx="1"/>
          </p:nvPr>
        </p:nvSpPr>
        <p:spPr>
          <a:xfrm>
            <a:off x="364950" y="1029724"/>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endParaRPr sz="2000" b="1" dirty="0"/>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949034" y="1029724"/>
            <a:ext cx="5245931" cy="3878964"/>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Penghitungan</a:t>
            </a:r>
            <a:r>
              <a:rPr lang="en-US" i="1" dirty="0" smtClean="0"/>
              <a:t> </a:t>
            </a:r>
            <a:r>
              <a:rPr lang="en-US" i="1" dirty="0" err="1" smtClean="0"/>
              <a:t>Kompleksitas</a:t>
            </a:r>
            <a:r>
              <a:rPr lang="en-US" i="1" dirty="0" smtClean="0"/>
              <a:t> </a:t>
            </a:r>
            <a:r>
              <a:rPr lang="en-US" i="1" dirty="0" err="1" smtClean="0"/>
              <a:t>dari</a:t>
            </a:r>
            <a:r>
              <a:rPr lang="en-US" i="1" dirty="0" smtClean="0"/>
              <a:t> Listing 1</a:t>
            </a:r>
            <a:endParaRPr lang="en-GB" dirty="0"/>
          </a:p>
        </p:txBody>
      </p:sp>
      <p:sp>
        <p:nvSpPr>
          <p:cNvPr id="321" name="Google Shape;321;p32"/>
          <p:cNvSpPr txBox="1">
            <a:spLocks noGrp="1"/>
          </p:cNvSpPr>
          <p:nvPr>
            <p:ph type="body" idx="1"/>
          </p:nvPr>
        </p:nvSpPr>
        <p:spPr>
          <a:xfrm>
            <a:off x="364950" y="793183"/>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US" sz="2000" b="1" dirty="0" err="1"/>
              <a:t>Nilai</a:t>
            </a:r>
            <a:r>
              <a:rPr lang="en-US" sz="2000" b="1" dirty="0"/>
              <a:t> </a:t>
            </a:r>
            <a:r>
              <a:rPr lang="en-US" sz="2000" b="1" dirty="0" err="1"/>
              <a:t>bobot</a:t>
            </a:r>
            <a:r>
              <a:rPr lang="en-US" sz="2000" b="1" dirty="0"/>
              <a:t> </a:t>
            </a:r>
            <a:r>
              <a:rPr lang="en-US" sz="2000" b="1" dirty="0" smtClean="0"/>
              <a:t>(DW) </a:t>
            </a:r>
            <a:r>
              <a:rPr lang="en-US" sz="2000" b="1" dirty="0" err="1" smtClean="0"/>
              <a:t>untuk</a:t>
            </a:r>
            <a:r>
              <a:rPr lang="en-US" sz="2000" b="1" dirty="0" smtClean="0"/>
              <a:t> </a:t>
            </a:r>
            <a:r>
              <a:rPr lang="en-US" sz="2000" b="1" dirty="0" err="1"/>
              <a:t>elemen</a:t>
            </a:r>
            <a:r>
              <a:rPr lang="en-US" sz="2000" b="1" dirty="0"/>
              <a:t> </a:t>
            </a:r>
            <a:r>
              <a:rPr lang="en-US" sz="2000" b="1" dirty="0" err="1"/>
              <a:t>bagian</a:t>
            </a:r>
            <a:r>
              <a:rPr lang="en-US" sz="2000" b="1" dirty="0"/>
              <a:t> </a:t>
            </a:r>
            <a:r>
              <a:rPr lang="en-US" sz="2000" b="1" dirty="0" err="1"/>
              <a:t>ditetapkan</a:t>
            </a:r>
            <a:r>
              <a:rPr lang="en-US" sz="2000" b="1" dirty="0"/>
              <a:t> </a:t>
            </a:r>
            <a:r>
              <a:rPr lang="en-US" sz="2000" b="1" dirty="0" err="1"/>
              <a:t>berdasarkan</a:t>
            </a:r>
            <a:r>
              <a:rPr lang="en-US" sz="2000" b="1" dirty="0"/>
              <a:t> </a:t>
            </a:r>
            <a:r>
              <a:rPr lang="en-US" sz="2000" b="1" dirty="0" err="1"/>
              <a:t>nilai</a:t>
            </a:r>
            <a:r>
              <a:rPr lang="en-US" sz="2000" b="1" dirty="0"/>
              <a:t> </a:t>
            </a:r>
            <a:r>
              <a:rPr lang="en-US" sz="2000" b="1" dirty="0" err="1"/>
              <a:t>bobot</a:t>
            </a:r>
            <a:r>
              <a:rPr lang="en-US" sz="2000" b="1" dirty="0"/>
              <a:t> </a:t>
            </a:r>
            <a:r>
              <a:rPr lang="en-US" sz="2000" b="1" dirty="0" err="1"/>
              <a:t>argumen</a:t>
            </a:r>
            <a:r>
              <a:rPr lang="en-US" sz="2000" b="1" dirty="0"/>
              <a:t> </a:t>
            </a:r>
            <a:r>
              <a:rPr lang="en-US" sz="2000" b="1" dirty="0" err="1" smtClean="0"/>
              <a:t>dan</a:t>
            </a:r>
            <a:r>
              <a:rPr lang="en-US" sz="2000" b="1" dirty="0" smtClean="0"/>
              <a:t> </a:t>
            </a:r>
            <a:r>
              <a:rPr lang="en-US" sz="2000" b="1" dirty="0" err="1"/>
              <a:t>argumen</a:t>
            </a:r>
            <a:r>
              <a:rPr lang="en-US" sz="2000" b="1" dirty="0"/>
              <a:t> yang </a:t>
            </a:r>
            <a:r>
              <a:rPr lang="en-US" sz="2000" b="1" dirty="0" err="1"/>
              <a:t>dijelaskan</a:t>
            </a:r>
            <a:r>
              <a:rPr lang="en-US" sz="2000" b="1" dirty="0"/>
              <a:t> </a:t>
            </a:r>
            <a:r>
              <a:rPr lang="en-US" sz="2000" b="1" dirty="0" err="1"/>
              <a:t>oleh</a:t>
            </a:r>
            <a:r>
              <a:rPr lang="en-US" sz="2000" b="1" dirty="0"/>
              <a:t> </a:t>
            </a:r>
            <a:r>
              <a:rPr lang="en-US" sz="2000" b="1" dirty="0" err="1"/>
              <a:t>elemen</a:t>
            </a:r>
            <a:r>
              <a:rPr lang="en-US" sz="2000" b="1" dirty="0"/>
              <a:t> </a:t>
            </a:r>
            <a:r>
              <a:rPr lang="en-US" sz="2000" b="1" dirty="0" err="1"/>
              <a:t>bagian</a:t>
            </a:r>
            <a:r>
              <a:rPr lang="en-US" sz="2000" b="1" dirty="0"/>
              <a:t> </a:t>
            </a:r>
            <a:r>
              <a:rPr lang="en-US" sz="2000" b="1" dirty="0" err="1"/>
              <a:t>akan</a:t>
            </a:r>
            <a:r>
              <a:rPr lang="en-US" sz="2000" b="1" dirty="0"/>
              <a:t> </a:t>
            </a:r>
            <a:r>
              <a:rPr lang="en-US" sz="2000" b="1" dirty="0" err="1"/>
              <a:t>memiliki</a:t>
            </a:r>
            <a:r>
              <a:rPr lang="en-US" sz="2000" b="1" dirty="0"/>
              <a:t> </a:t>
            </a:r>
            <a:r>
              <a:rPr lang="en-US" sz="2000" b="1" dirty="0" err="1"/>
              <a:t>bobot</a:t>
            </a:r>
            <a:r>
              <a:rPr lang="en-US" sz="2000" b="1" dirty="0"/>
              <a:t> </a:t>
            </a:r>
            <a:r>
              <a:rPr lang="en-US" sz="2000" b="1" dirty="0" err="1"/>
              <a:t>terkait</a:t>
            </a:r>
            <a:r>
              <a:rPr lang="en-US" sz="2000" b="1" dirty="0"/>
              <a:t> </a:t>
            </a:r>
            <a:r>
              <a:rPr lang="en-US" sz="2000" b="1" dirty="0" err="1"/>
              <a:t>dengan</a:t>
            </a:r>
            <a:r>
              <a:rPr lang="en-US" sz="2000" b="1" dirty="0"/>
              <a:t> </a:t>
            </a:r>
            <a:r>
              <a:rPr lang="en-US" sz="2000" b="1" dirty="0" err="1"/>
              <a:t>jenis</a:t>
            </a:r>
            <a:r>
              <a:rPr lang="en-US" sz="2000" b="1" dirty="0"/>
              <a:t> </a:t>
            </a:r>
            <a:r>
              <a:rPr lang="en-US" sz="2000" b="1" dirty="0" err="1"/>
              <a:t>skema</a:t>
            </a:r>
            <a:r>
              <a:rPr lang="en-US" sz="2000" b="1" dirty="0"/>
              <a:t> XML. </a:t>
            </a:r>
            <a:r>
              <a:rPr lang="en-US" sz="2000" b="1" dirty="0" smtClean="0"/>
              <a:t>DW </a:t>
            </a:r>
            <a:r>
              <a:rPr lang="en-US" sz="2000" b="1" dirty="0" err="1" smtClean="0"/>
              <a:t>untuk</a:t>
            </a:r>
            <a:r>
              <a:rPr lang="en-US" sz="2000" b="1" dirty="0" smtClean="0"/>
              <a:t> </a:t>
            </a:r>
            <a:r>
              <a:rPr lang="en-US" sz="2000" b="1" dirty="0" err="1"/>
              <a:t>tipe</a:t>
            </a:r>
            <a:r>
              <a:rPr lang="en-US" sz="2000" b="1" dirty="0"/>
              <a:t> </a:t>
            </a:r>
            <a:r>
              <a:rPr lang="en-US" sz="2000" b="1" dirty="0" err="1"/>
              <a:t>sederhana</a:t>
            </a:r>
            <a:r>
              <a:rPr lang="en-US" sz="2000" b="1" dirty="0"/>
              <a:t> </a:t>
            </a:r>
            <a:r>
              <a:rPr lang="en-US" sz="2000" b="1" dirty="0" err="1"/>
              <a:t>skema</a:t>
            </a:r>
            <a:r>
              <a:rPr lang="en-US" sz="2000" b="1" dirty="0"/>
              <a:t> XML </a:t>
            </a:r>
            <a:r>
              <a:rPr lang="en-US" sz="2000" b="1" dirty="0" err="1" smtClean="0"/>
              <a:t>dinilai</a:t>
            </a:r>
            <a:r>
              <a:rPr lang="en-US" sz="2000" b="1" dirty="0" smtClean="0"/>
              <a:t> </a:t>
            </a:r>
            <a:r>
              <a:rPr lang="en-US" sz="2000" b="1" dirty="0" err="1" smtClean="0"/>
              <a:t>sebagai</a:t>
            </a:r>
            <a:r>
              <a:rPr lang="en-US" sz="2000" b="1" dirty="0" smtClean="0"/>
              <a:t> 1</a:t>
            </a:r>
            <a:r>
              <a:rPr lang="en-US" sz="2000" b="1" dirty="0"/>
              <a:t>. </a:t>
            </a:r>
            <a:r>
              <a:rPr lang="en-US" sz="2000" b="1" dirty="0" err="1"/>
              <a:t>Oleh</a:t>
            </a:r>
            <a:r>
              <a:rPr lang="en-US" sz="2000" b="1" dirty="0"/>
              <a:t> </a:t>
            </a:r>
            <a:r>
              <a:rPr lang="en-US" sz="2000" b="1" dirty="0" err="1"/>
              <a:t>karena</a:t>
            </a:r>
            <a:r>
              <a:rPr lang="en-US" sz="2000" b="1" dirty="0"/>
              <a:t> </a:t>
            </a:r>
            <a:r>
              <a:rPr lang="en-US" sz="2000" b="1" dirty="0" err="1"/>
              <a:t>itu</a:t>
            </a:r>
            <a:r>
              <a:rPr lang="en-US" sz="2000" b="1" dirty="0"/>
              <a:t>, </a:t>
            </a:r>
            <a:r>
              <a:rPr lang="en-US" sz="2000" b="1" dirty="0" err="1"/>
              <a:t>argumen</a:t>
            </a:r>
            <a:r>
              <a:rPr lang="en-US" sz="2000" b="1" dirty="0"/>
              <a:t> yang </a:t>
            </a:r>
            <a:r>
              <a:rPr lang="en-US" sz="2000" b="1" dirty="0" err="1"/>
              <a:t>memiliki</a:t>
            </a:r>
            <a:r>
              <a:rPr lang="en-US" sz="2000" b="1" dirty="0"/>
              <a:t> </a:t>
            </a:r>
            <a:r>
              <a:rPr lang="en-US" sz="2000" b="1" dirty="0" err="1"/>
              <a:t>tipe</a:t>
            </a:r>
            <a:r>
              <a:rPr lang="en-US" sz="2000" b="1" dirty="0"/>
              <a:t> </a:t>
            </a:r>
            <a:r>
              <a:rPr lang="en-US" sz="2000" b="1" dirty="0" err="1"/>
              <a:t>sederhana</a:t>
            </a:r>
            <a:r>
              <a:rPr lang="en-US" sz="2000" b="1" dirty="0"/>
              <a:t> built-in </a:t>
            </a:r>
            <a:r>
              <a:rPr lang="en-US" sz="2000" b="1" dirty="0" err="1"/>
              <a:t>memiliki</a:t>
            </a:r>
            <a:r>
              <a:rPr lang="en-US" sz="2000" b="1" dirty="0"/>
              <a:t> </a:t>
            </a:r>
            <a:r>
              <a:rPr lang="en-US" sz="2000" b="1" dirty="0" err="1"/>
              <a:t>nilai</a:t>
            </a:r>
            <a:r>
              <a:rPr lang="en-US" sz="2000" b="1" dirty="0"/>
              <a:t> </a:t>
            </a:r>
            <a:r>
              <a:rPr lang="en-US" sz="2000" b="1" dirty="0" err="1"/>
              <a:t>bobot</a:t>
            </a:r>
            <a:r>
              <a:rPr lang="en-US" sz="2000" b="1" dirty="0"/>
              <a:t> 1. </a:t>
            </a:r>
            <a:r>
              <a:rPr lang="en-US" sz="2000" b="1" dirty="0" err="1"/>
              <a:t>Kemudian</a:t>
            </a:r>
            <a:r>
              <a:rPr lang="en-US" sz="2000" b="1" dirty="0"/>
              <a:t> </a:t>
            </a:r>
            <a:r>
              <a:rPr lang="en-US" sz="2000" b="1" dirty="0" err="1"/>
              <a:t>nilai</a:t>
            </a:r>
            <a:r>
              <a:rPr lang="en-US" sz="2000" b="1" dirty="0"/>
              <a:t> </a:t>
            </a:r>
            <a:r>
              <a:rPr lang="en-US" sz="2000" b="1" dirty="0" err="1"/>
              <a:t>kompleksitas</a:t>
            </a:r>
            <a:r>
              <a:rPr lang="en-US" sz="2000" b="1" dirty="0"/>
              <a:t> data </a:t>
            </a:r>
            <a:r>
              <a:rPr lang="en-US" sz="2000" b="1" dirty="0" err="1"/>
              <a:t>untuk</a:t>
            </a:r>
            <a:r>
              <a:rPr lang="en-US" sz="2000" b="1" dirty="0"/>
              <a:t> </a:t>
            </a:r>
            <a:r>
              <a:rPr lang="en-US" sz="2000" b="1" dirty="0" err="1"/>
              <a:t>pesan</a:t>
            </a:r>
            <a:r>
              <a:rPr lang="en-US" sz="2000" b="1" dirty="0"/>
              <a:t> input </a:t>
            </a:r>
            <a:r>
              <a:rPr lang="en-US" sz="2000" b="1" dirty="0" err="1"/>
              <a:t>ditemukan</a:t>
            </a:r>
            <a:r>
              <a:rPr lang="en-US" sz="2000" b="1" dirty="0"/>
              <a:t> </a:t>
            </a:r>
            <a:r>
              <a:rPr lang="en-US" sz="2000" b="1" dirty="0" err="1"/>
              <a:t>sebagai</a:t>
            </a:r>
            <a:r>
              <a:rPr lang="en-US" sz="2000" b="1" dirty="0"/>
              <a:t> 2 </a:t>
            </a:r>
            <a:r>
              <a:rPr lang="en-US" sz="2000" b="1" dirty="0" err="1"/>
              <a:t>dan</a:t>
            </a:r>
            <a:r>
              <a:rPr lang="en-US" sz="2000" b="1" dirty="0"/>
              <a:t> </a:t>
            </a:r>
            <a:r>
              <a:rPr lang="en-US" sz="2000" b="1" dirty="0" err="1"/>
              <a:t>untuk</a:t>
            </a:r>
            <a:r>
              <a:rPr lang="en-US" sz="2000" b="1" dirty="0"/>
              <a:t> </a:t>
            </a:r>
            <a:r>
              <a:rPr lang="en-US" sz="2000" b="1" dirty="0" err="1"/>
              <a:t>pesan</a:t>
            </a:r>
            <a:r>
              <a:rPr lang="en-US" sz="2000" b="1" dirty="0"/>
              <a:t> </a:t>
            </a:r>
            <a:r>
              <a:rPr lang="en-US" sz="2000" b="1" dirty="0" err="1"/>
              <a:t>keluaran</a:t>
            </a:r>
            <a:r>
              <a:rPr lang="en-US" sz="2000" b="1" dirty="0"/>
              <a:t> </a:t>
            </a:r>
            <a:r>
              <a:rPr lang="en-US" sz="2000" b="1" dirty="0" err="1"/>
              <a:t>ditemukan</a:t>
            </a:r>
            <a:r>
              <a:rPr lang="en-US" sz="2000" b="1" dirty="0"/>
              <a:t> 1. </a:t>
            </a:r>
            <a:r>
              <a:rPr lang="en-US" sz="2000" b="1" dirty="0" err="1"/>
              <a:t>Secara</a:t>
            </a:r>
            <a:r>
              <a:rPr lang="en-US" sz="2000" b="1" dirty="0"/>
              <a:t> </a:t>
            </a:r>
            <a:r>
              <a:rPr lang="en-US" sz="2000" b="1" dirty="0" err="1"/>
              <a:t>keseluruhan</a:t>
            </a:r>
            <a:r>
              <a:rPr lang="en-US" sz="2000" b="1" dirty="0"/>
              <a:t> </a:t>
            </a:r>
            <a:r>
              <a:rPr lang="en-US" sz="2000" b="1" dirty="0" err="1"/>
              <a:t>kompleksitas</a:t>
            </a:r>
            <a:r>
              <a:rPr lang="en-US" sz="2000" b="1" dirty="0"/>
              <a:t> data WSDL </a:t>
            </a:r>
            <a:r>
              <a:rPr lang="en-US" sz="2000" b="1" dirty="0" err="1"/>
              <a:t>dalam</a:t>
            </a:r>
            <a:r>
              <a:rPr lang="en-US" sz="2000" b="1" dirty="0"/>
              <a:t> </a:t>
            </a:r>
            <a:r>
              <a:rPr lang="en-US" sz="2000" b="1" dirty="0" err="1"/>
              <a:t>daftar</a:t>
            </a:r>
            <a:r>
              <a:rPr lang="en-US" sz="2000" b="1" dirty="0"/>
              <a:t> 1 </a:t>
            </a:r>
            <a:r>
              <a:rPr lang="en-US" sz="2000" b="1" dirty="0" err="1"/>
              <a:t>dievaluasi</a:t>
            </a:r>
            <a:r>
              <a:rPr lang="en-US" sz="2000" b="1" dirty="0"/>
              <a:t> </a:t>
            </a:r>
            <a:r>
              <a:rPr lang="en-US" sz="2000" b="1" dirty="0" err="1"/>
              <a:t>oleh</a:t>
            </a:r>
            <a:r>
              <a:rPr lang="en-US" sz="2000" b="1" dirty="0"/>
              <a:t> </a:t>
            </a:r>
            <a:r>
              <a:rPr lang="en-US" sz="2000" b="1" dirty="0" smtClean="0"/>
              <a:t>:</a:t>
            </a:r>
            <a:endParaRPr sz="2000" b="1" dirty="0"/>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576137" y="3823324"/>
            <a:ext cx="5029200" cy="1273628"/>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Baris</a:t>
            </a:r>
            <a:r>
              <a:rPr lang="en-US" i="1" dirty="0" smtClean="0"/>
              <a:t> </a:t>
            </a:r>
            <a:r>
              <a:rPr lang="en-US" i="1" dirty="0" err="1" smtClean="0"/>
              <a:t>kode</a:t>
            </a:r>
            <a:r>
              <a:rPr lang="en-US" i="1" dirty="0" smtClean="0"/>
              <a:t> </a:t>
            </a:r>
            <a:r>
              <a:rPr lang="en-US" i="1" dirty="0" err="1" smtClean="0"/>
              <a:t>wsdl</a:t>
            </a:r>
            <a:r>
              <a:rPr lang="en-US" i="1" dirty="0" smtClean="0"/>
              <a:t> 2</a:t>
            </a:r>
            <a:br>
              <a:rPr lang="en-US" i="1" dirty="0" smtClean="0"/>
            </a:br>
            <a:br>
              <a:rPr lang="en-US" i="1" dirty="0" smtClean="0"/>
            </a:br>
            <a:br>
              <a:rPr lang="en-US" i="1" dirty="0" smtClean="0"/>
            </a:br>
            <a:endParaRPr lang="en-GB"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Penghitungan</a:t>
            </a:r>
            <a:r>
              <a:rPr lang="en-US" i="1" dirty="0" smtClean="0"/>
              <a:t> </a:t>
            </a:r>
            <a:r>
              <a:rPr lang="en-US" i="1" dirty="0" err="1" smtClean="0"/>
              <a:t>Kompleksitas</a:t>
            </a:r>
            <a:r>
              <a:rPr lang="en-US" i="1" dirty="0" smtClean="0"/>
              <a:t> </a:t>
            </a:r>
            <a:r>
              <a:rPr lang="en-US" i="1" dirty="0" err="1" smtClean="0"/>
              <a:t>dari</a:t>
            </a:r>
            <a:r>
              <a:rPr lang="en-US" i="1" dirty="0" smtClean="0"/>
              <a:t> Listing 2</a:t>
            </a:r>
            <a:endParaRPr lang="en-GB" dirty="0"/>
          </a:p>
        </p:txBody>
      </p:sp>
      <p:sp>
        <p:nvSpPr>
          <p:cNvPr id="321" name="Google Shape;321;p32"/>
          <p:cNvSpPr txBox="1">
            <a:spLocks noGrp="1"/>
          </p:cNvSpPr>
          <p:nvPr>
            <p:ph type="body" idx="1"/>
          </p:nvPr>
        </p:nvSpPr>
        <p:spPr>
          <a:xfrm>
            <a:off x="364950" y="793183"/>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US" sz="2000" dirty="0" err="1" smtClean="0"/>
              <a:t>Elemen</a:t>
            </a:r>
            <a:r>
              <a:rPr lang="en-US" sz="2000" dirty="0" smtClean="0"/>
              <a:t> </a:t>
            </a:r>
            <a:r>
              <a:rPr lang="en-US" sz="2000" dirty="0" err="1"/>
              <a:t>bagian</a:t>
            </a:r>
            <a:r>
              <a:rPr lang="en-US" sz="2000" dirty="0"/>
              <a:t> </a:t>
            </a:r>
            <a:r>
              <a:rPr lang="en-US" sz="2000" dirty="0" err="1"/>
              <a:t>dalam</a:t>
            </a:r>
            <a:r>
              <a:rPr lang="en-US" sz="2000" dirty="0"/>
              <a:t> </a:t>
            </a:r>
            <a:r>
              <a:rPr lang="en-US" sz="2000" dirty="0" err="1"/>
              <a:t>pesan</a:t>
            </a:r>
            <a:r>
              <a:rPr lang="en-US" sz="2000" dirty="0"/>
              <a:t> input </a:t>
            </a:r>
            <a:r>
              <a:rPr lang="en-US" sz="2000" dirty="0" err="1"/>
              <a:t>operasi</a:t>
            </a:r>
            <a:r>
              <a:rPr lang="en-US" sz="2000" dirty="0"/>
              <a:t> </a:t>
            </a:r>
            <a:r>
              <a:rPr lang="en-US" sz="2000" dirty="0" err="1"/>
              <a:t>mengaitkan</a:t>
            </a:r>
            <a:r>
              <a:rPr lang="en-US" sz="2000" dirty="0"/>
              <a:t> </a:t>
            </a:r>
            <a:r>
              <a:rPr lang="en-US" sz="2000" dirty="0" err="1"/>
              <a:t>argumen</a:t>
            </a:r>
            <a:r>
              <a:rPr lang="en-US" sz="2000" dirty="0"/>
              <a:t> input </a:t>
            </a:r>
            <a:r>
              <a:rPr lang="en-US" sz="2000" dirty="0" err="1"/>
              <a:t>dengan</a:t>
            </a:r>
            <a:r>
              <a:rPr lang="en-US" sz="2000" dirty="0"/>
              <a:t> </a:t>
            </a:r>
            <a:r>
              <a:rPr lang="en-US" sz="2000" dirty="0" err="1"/>
              <a:t>elemen</a:t>
            </a:r>
            <a:r>
              <a:rPr lang="en-US" sz="2000" dirty="0"/>
              <a:t> </a:t>
            </a:r>
            <a:r>
              <a:rPr lang="en-US" sz="2000" dirty="0" err="1"/>
              <a:t>GetLandmarkTypes</a:t>
            </a:r>
            <a:r>
              <a:rPr lang="en-US" sz="2000" dirty="0"/>
              <a:t> yang </a:t>
            </a:r>
            <a:r>
              <a:rPr lang="en-US" sz="2000" dirty="0" err="1"/>
              <a:t>diketik</a:t>
            </a:r>
            <a:r>
              <a:rPr lang="en-US" sz="2000" dirty="0"/>
              <a:t> </a:t>
            </a:r>
            <a:r>
              <a:rPr lang="en-US" sz="2000" dirty="0" err="1"/>
              <a:t>kompleks</a:t>
            </a:r>
            <a:r>
              <a:rPr lang="en-US" sz="2000" dirty="0"/>
              <a:t> </a:t>
            </a:r>
            <a:r>
              <a:rPr lang="en-US" sz="2000" dirty="0" err="1"/>
              <a:t>dari</a:t>
            </a:r>
            <a:r>
              <a:rPr lang="en-US" sz="2000" dirty="0"/>
              <a:t> </a:t>
            </a:r>
            <a:r>
              <a:rPr lang="en-US" sz="2000" dirty="0" err="1"/>
              <a:t>skema</a:t>
            </a:r>
            <a:r>
              <a:rPr lang="en-US" sz="2000" dirty="0"/>
              <a:t> XSD, </a:t>
            </a:r>
            <a:r>
              <a:rPr lang="en-US" sz="2000" dirty="0" err="1"/>
              <a:t>elemen</a:t>
            </a:r>
            <a:r>
              <a:rPr lang="en-US" sz="2000" dirty="0"/>
              <a:t> </a:t>
            </a:r>
            <a:r>
              <a:rPr lang="en-US" sz="2000" dirty="0" err="1"/>
              <a:t>bagian</a:t>
            </a:r>
            <a:r>
              <a:rPr lang="en-US" sz="2000" dirty="0"/>
              <a:t> </a:t>
            </a:r>
            <a:r>
              <a:rPr lang="en-US" sz="2000" dirty="0" err="1"/>
              <a:t>pesan</a:t>
            </a:r>
            <a:r>
              <a:rPr lang="en-US" sz="2000" dirty="0"/>
              <a:t> output </a:t>
            </a:r>
            <a:r>
              <a:rPr lang="en-US" sz="2000" dirty="0" err="1"/>
              <a:t>mengaitkan</a:t>
            </a:r>
            <a:r>
              <a:rPr lang="en-US" sz="2000" dirty="0"/>
              <a:t> </a:t>
            </a:r>
            <a:r>
              <a:rPr lang="en-US" sz="2000" b="1" dirty="0" smtClean="0"/>
              <a:t>“complex” </a:t>
            </a:r>
            <a:r>
              <a:rPr lang="en-US" sz="2000" dirty="0"/>
              <a:t>yang </a:t>
            </a:r>
            <a:r>
              <a:rPr lang="en-US" sz="2000" dirty="0" err="1" smtClean="0"/>
              <a:t>diketikkan</a:t>
            </a:r>
            <a:r>
              <a:rPr lang="en-US" sz="2000" dirty="0" smtClean="0"/>
              <a:t>. </a:t>
            </a:r>
            <a:r>
              <a:rPr lang="en-US" sz="2000" dirty="0" err="1" smtClean="0"/>
              <a:t>Elemen</a:t>
            </a:r>
            <a:r>
              <a:rPr lang="en-US" sz="2000" dirty="0" smtClean="0"/>
              <a:t> </a:t>
            </a:r>
            <a:r>
              <a:rPr lang="en-US" sz="2000" b="1" dirty="0" err="1" smtClean="0"/>
              <a:t>GetLandmarkTypesResponse</a:t>
            </a:r>
            <a:r>
              <a:rPr lang="en-US" sz="2000" dirty="0" smtClean="0"/>
              <a:t> </a:t>
            </a:r>
            <a:r>
              <a:rPr lang="en-US" sz="2000" dirty="0" err="1" smtClean="0"/>
              <a:t>dari</a:t>
            </a:r>
            <a:r>
              <a:rPr lang="en-US" sz="2000" dirty="0" smtClean="0"/>
              <a:t> </a:t>
            </a:r>
            <a:r>
              <a:rPr lang="en-US" sz="2000" dirty="0" err="1"/>
              <a:t>skema</a:t>
            </a:r>
            <a:r>
              <a:rPr lang="en-US" sz="2000" dirty="0"/>
              <a:t> XSD </a:t>
            </a:r>
            <a:r>
              <a:rPr lang="en-US" sz="2000" dirty="0" err="1"/>
              <a:t>untuk</a:t>
            </a:r>
            <a:r>
              <a:rPr lang="en-US" sz="2000" dirty="0"/>
              <a:t> </a:t>
            </a:r>
            <a:r>
              <a:rPr lang="en-US" sz="2000" dirty="0" err="1"/>
              <a:t>mendefinisikan</a:t>
            </a:r>
            <a:r>
              <a:rPr lang="en-US" sz="2000" dirty="0"/>
              <a:t> </a:t>
            </a:r>
            <a:r>
              <a:rPr lang="en-US" sz="2000" dirty="0" err="1"/>
              <a:t>argumen</a:t>
            </a:r>
            <a:r>
              <a:rPr lang="en-US" sz="2000" dirty="0"/>
              <a:t> output </a:t>
            </a:r>
            <a:r>
              <a:rPr lang="en-US" sz="2000" dirty="0" err="1"/>
              <a:t>yaitu</a:t>
            </a:r>
            <a:r>
              <a:rPr lang="en-US" sz="2000" dirty="0"/>
              <a:t> </a:t>
            </a:r>
            <a:r>
              <a:rPr lang="en-US" sz="2000" b="1" dirty="0" err="1"/>
              <a:t>ShapeType</a:t>
            </a:r>
            <a:r>
              <a:rPr lang="en-US" sz="2000" dirty="0"/>
              <a:t> </a:t>
            </a:r>
            <a:r>
              <a:rPr lang="en-US" sz="2000" dirty="0" err="1"/>
              <a:t>dan</a:t>
            </a:r>
            <a:r>
              <a:rPr lang="en-US" sz="2000" dirty="0"/>
              <a:t> </a:t>
            </a:r>
            <a:r>
              <a:rPr lang="en-US" sz="2000" b="1" dirty="0"/>
              <a:t>Type. </a:t>
            </a:r>
            <a:endParaRPr sz="2000" dirty="0"/>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212049" y="2704386"/>
            <a:ext cx="5091119" cy="2339163"/>
          </a:xfrm>
          <a:prstGeom prst="rect">
            <a:avLst/>
          </a:prstGeom>
          <a:effectLst>
            <a:outerShdw blurRad="50800" dist="88900" dir="8400000" algn="ctr" rotWithShape="0">
              <a:srgbClr val="000000"/>
            </a:outerShdw>
            <a:reflection stA="45000" endPos="0" dist="50800" dir="5400000" sy="-100000" algn="bl" rotWithShape="0"/>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Penghitungan</a:t>
            </a:r>
            <a:r>
              <a:rPr lang="en-US" i="1" dirty="0" smtClean="0"/>
              <a:t> </a:t>
            </a:r>
            <a:r>
              <a:rPr lang="en-US" i="1" dirty="0" err="1" smtClean="0"/>
              <a:t>Kompleksitas</a:t>
            </a:r>
            <a:r>
              <a:rPr lang="en-US" i="1" dirty="0" smtClean="0"/>
              <a:t> </a:t>
            </a:r>
            <a:r>
              <a:rPr lang="en-US" i="1" dirty="0" err="1" smtClean="0"/>
              <a:t>dari</a:t>
            </a:r>
            <a:r>
              <a:rPr lang="en-US" i="1" dirty="0" smtClean="0"/>
              <a:t> Listing 2</a:t>
            </a:r>
            <a:endParaRPr lang="en-GB" dirty="0"/>
          </a:p>
        </p:txBody>
      </p:sp>
      <p:sp>
        <p:nvSpPr>
          <p:cNvPr id="321" name="Google Shape;321;p32"/>
          <p:cNvSpPr txBox="1">
            <a:spLocks noGrp="1"/>
          </p:cNvSpPr>
          <p:nvPr>
            <p:ph type="body" idx="1"/>
          </p:nvPr>
        </p:nvSpPr>
        <p:spPr>
          <a:xfrm>
            <a:off x="364950" y="793183"/>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US" sz="2000" dirty="0" err="1" smtClean="0"/>
              <a:t>Kompleksitas</a:t>
            </a:r>
            <a:r>
              <a:rPr lang="en-US" sz="2000" dirty="0" smtClean="0"/>
              <a:t> </a:t>
            </a:r>
            <a:r>
              <a:rPr lang="en-US" sz="2000" dirty="0"/>
              <a:t>data </a:t>
            </a:r>
            <a:r>
              <a:rPr lang="en-US" sz="2000" dirty="0" err="1"/>
              <a:t>yaitu</a:t>
            </a:r>
            <a:r>
              <a:rPr lang="en-US" sz="2000" dirty="0"/>
              <a:t> </a:t>
            </a:r>
            <a:r>
              <a:rPr lang="en-US" sz="2000" dirty="0" err="1"/>
              <a:t>nilai</a:t>
            </a:r>
            <a:r>
              <a:rPr lang="en-US" sz="2000" dirty="0"/>
              <a:t> </a:t>
            </a:r>
            <a:r>
              <a:rPr lang="en-US" sz="2000" dirty="0" err="1"/>
              <a:t>bobot</a:t>
            </a:r>
            <a:r>
              <a:rPr lang="en-US" sz="2000" dirty="0"/>
              <a:t> </a:t>
            </a:r>
            <a:r>
              <a:rPr lang="en-US" sz="2000" dirty="0" err="1"/>
              <a:t>untuk</a:t>
            </a:r>
            <a:r>
              <a:rPr lang="en-US" sz="2000" dirty="0"/>
              <a:t> </a:t>
            </a:r>
            <a:r>
              <a:rPr lang="en-US" sz="2000" dirty="0" err="1"/>
              <a:t>deklarasi</a:t>
            </a:r>
            <a:r>
              <a:rPr lang="en-US" sz="2000" dirty="0"/>
              <a:t> </a:t>
            </a:r>
            <a:r>
              <a:rPr lang="en-US" sz="2000" dirty="0" err="1"/>
              <a:t>elemen</a:t>
            </a:r>
            <a:r>
              <a:rPr lang="en-US" sz="2000" dirty="0"/>
              <a:t> </a:t>
            </a:r>
            <a:r>
              <a:rPr lang="en-US" sz="2000" dirty="0" err="1"/>
              <a:t>tns</a:t>
            </a:r>
            <a:r>
              <a:rPr lang="en-US" sz="2000" dirty="0"/>
              <a:t>: </a:t>
            </a:r>
            <a:r>
              <a:rPr lang="en-US" sz="2000" dirty="0" err="1"/>
              <a:t>GetLandmarkTypes</a:t>
            </a:r>
            <a:r>
              <a:rPr lang="en-US" sz="2000" dirty="0"/>
              <a:t> XSD yang </a:t>
            </a:r>
            <a:r>
              <a:rPr lang="en-US" sz="2000" dirty="0" err="1"/>
              <a:t>terkait</a:t>
            </a:r>
            <a:r>
              <a:rPr lang="en-US" sz="2000" dirty="0"/>
              <a:t> </a:t>
            </a:r>
            <a:r>
              <a:rPr lang="en-US" sz="2000" dirty="0" err="1"/>
              <a:t>dengan</a:t>
            </a:r>
            <a:r>
              <a:rPr lang="en-US" sz="2000" dirty="0"/>
              <a:t> </a:t>
            </a:r>
            <a:r>
              <a:rPr lang="en-US" sz="2000" dirty="0" err="1"/>
              <a:t>deskripsi</a:t>
            </a:r>
            <a:r>
              <a:rPr lang="en-US" sz="2000" dirty="0"/>
              <a:t> </a:t>
            </a:r>
            <a:r>
              <a:rPr lang="en-US" sz="2000" dirty="0" err="1"/>
              <a:t>argumen</a:t>
            </a:r>
            <a:r>
              <a:rPr lang="en-US" sz="2000" dirty="0"/>
              <a:t> input </a:t>
            </a:r>
            <a:r>
              <a:rPr lang="en-US" sz="2000" dirty="0" err="1"/>
              <a:t>dari</a:t>
            </a:r>
            <a:r>
              <a:rPr lang="en-US" sz="2000" dirty="0"/>
              <a:t> </a:t>
            </a:r>
            <a:r>
              <a:rPr lang="en-US" sz="2000" dirty="0" err="1"/>
              <a:t>operasi</a:t>
            </a:r>
            <a:r>
              <a:rPr lang="en-US" sz="2000" dirty="0"/>
              <a:t> </a:t>
            </a:r>
            <a:r>
              <a:rPr lang="en-US" sz="2000" dirty="0" err="1"/>
              <a:t>dalam</a:t>
            </a:r>
            <a:r>
              <a:rPr lang="en-US" sz="2000" dirty="0"/>
              <a:t> file WSDL yang </a:t>
            </a:r>
            <a:r>
              <a:rPr lang="en-US" sz="2000" dirty="0" err="1"/>
              <a:t>ditunjukkan</a:t>
            </a:r>
            <a:r>
              <a:rPr lang="en-US" sz="2000" dirty="0"/>
              <a:t> </a:t>
            </a:r>
            <a:r>
              <a:rPr lang="en-US" sz="2000" dirty="0" err="1"/>
              <a:t>dalam</a:t>
            </a:r>
            <a:r>
              <a:rPr lang="en-US" sz="2000" dirty="0"/>
              <a:t> </a:t>
            </a:r>
            <a:r>
              <a:rPr lang="en-US" sz="2000" dirty="0" smtClean="0"/>
              <a:t>Listing 2 </a:t>
            </a:r>
            <a:r>
              <a:rPr lang="en-US" sz="2000" dirty="0" err="1" smtClean="0"/>
              <a:t>dinilai</a:t>
            </a:r>
            <a:r>
              <a:rPr lang="en-US" sz="2000" dirty="0" smtClean="0"/>
              <a:t> </a:t>
            </a:r>
            <a:r>
              <a:rPr lang="en-US" sz="2000" dirty="0" err="1"/>
              <a:t>sebagai</a:t>
            </a:r>
            <a:r>
              <a:rPr lang="en-US" sz="2000" dirty="0"/>
              <a:t> </a:t>
            </a:r>
            <a:r>
              <a:rPr lang="en-US" sz="2000" b="1" dirty="0"/>
              <a:t>1. </a:t>
            </a:r>
            <a:r>
              <a:rPr lang="en-US" sz="2000" dirty="0" err="1"/>
              <a:t>Demikian</a:t>
            </a:r>
            <a:r>
              <a:rPr lang="en-US" sz="2000" dirty="0"/>
              <a:t> juga, </a:t>
            </a:r>
            <a:r>
              <a:rPr lang="en-US" sz="2000" dirty="0" err="1"/>
              <a:t>nilai</a:t>
            </a:r>
            <a:r>
              <a:rPr lang="en-US" sz="2000" dirty="0"/>
              <a:t> </a:t>
            </a:r>
            <a:r>
              <a:rPr lang="en-US" sz="2000" dirty="0" err="1"/>
              <a:t>kompleksitas</a:t>
            </a:r>
            <a:r>
              <a:rPr lang="en-US" sz="2000" dirty="0"/>
              <a:t> data </a:t>
            </a:r>
            <a:r>
              <a:rPr lang="en-US" sz="2000" dirty="0" err="1"/>
              <a:t>untuk</a:t>
            </a:r>
            <a:r>
              <a:rPr lang="en-US" sz="2000" dirty="0"/>
              <a:t> </a:t>
            </a:r>
            <a:r>
              <a:rPr lang="en-US" sz="2000" dirty="0" err="1"/>
              <a:t>deklarasi</a:t>
            </a:r>
            <a:r>
              <a:rPr lang="en-US" sz="2000" dirty="0"/>
              <a:t> </a:t>
            </a:r>
            <a:r>
              <a:rPr lang="en-US" sz="2000" dirty="0" err="1" smtClean="0"/>
              <a:t>elemen</a:t>
            </a:r>
            <a:r>
              <a:rPr lang="en-US" sz="2000" dirty="0" smtClean="0"/>
              <a:t> </a:t>
            </a:r>
            <a:r>
              <a:rPr lang="en-US" sz="2000" dirty="0" err="1" smtClean="0"/>
              <a:t>tns</a:t>
            </a:r>
            <a:r>
              <a:rPr lang="en-US" sz="2000" dirty="0"/>
              <a:t>: </a:t>
            </a:r>
            <a:r>
              <a:rPr lang="en-US" sz="2000" dirty="0" err="1"/>
              <a:t>GetLandmarkTypesResponse</a:t>
            </a:r>
            <a:r>
              <a:rPr lang="en-US" sz="2000" dirty="0"/>
              <a:t> di XSD yang </a:t>
            </a:r>
            <a:r>
              <a:rPr lang="en-US" sz="2000" dirty="0" err="1"/>
              <a:t>dikaitkan</a:t>
            </a:r>
            <a:r>
              <a:rPr lang="en-US" sz="2000" dirty="0"/>
              <a:t> </a:t>
            </a:r>
            <a:r>
              <a:rPr lang="en-US" sz="2000" dirty="0" err="1"/>
              <a:t>dengan</a:t>
            </a:r>
            <a:r>
              <a:rPr lang="en-US" sz="2000" dirty="0"/>
              <a:t> </a:t>
            </a:r>
            <a:r>
              <a:rPr lang="en-US" sz="2000" dirty="0" err="1"/>
              <a:t>deskripsi</a:t>
            </a:r>
            <a:r>
              <a:rPr lang="en-US" sz="2000" dirty="0"/>
              <a:t> </a:t>
            </a:r>
            <a:r>
              <a:rPr lang="en-US" sz="2000" dirty="0" err="1"/>
              <a:t>argumen</a:t>
            </a:r>
            <a:r>
              <a:rPr lang="en-US" sz="2000" dirty="0"/>
              <a:t> </a:t>
            </a:r>
            <a:r>
              <a:rPr lang="en-US" sz="2000" dirty="0" err="1"/>
              <a:t>keluaran</a:t>
            </a:r>
            <a:r>
              <a:rPr lang="en-US" sz="2000" dirty="0"/>
              <a:t> </a:t>
            </a:r>
            <a:r>
              <a:rPr lang="en-US" sz="2000" dirty="0" err="1"/>
              <a:t>operasi</a:t>
            </a:r>
            <a:r>
              <a:rPr lang="en-US" sz="2000" dirty="0"/>
              <a:t> </a:t>
            </a:r>
            <a:r>
              <a:rPr lang="en-US" sz="2000" dirty="0" err="1"/>
              <a:t>ditemukan</a:t>
            </a:r>
            <a:r>
              <a:rPr lang="en-US" sz="2000" dirty="0"/>
              <a:t> </a:t>
            </a:r>
            <a:r>
              <a:rPr lang="en-US" sz="2000" dirty="0" err="1"/>
              <a:t>sebagai</a:t>
            </a:r>
            <a:r>
              <a:rPr lang="en-US" sz="2000" b="1" dirty="0"/>
              <a:t> </a:t>
            </a:r>
            <a:r>
              <a:rPr lang="en-US" sz="2000" b="1" dirty="0" smtClean="0"/>
              <a:t>6. </a:t>
            </a:r>
            <a:endParaRPr lang="en-US" sz="2000" b="1" dirty="0" smtClean="0"/>
          </a:p>
          <a:p>
            <a:pPr marL="0" lvl="0" indent="0" algn="ctr">
              <a:spcAft>
                <a:spcPts val="1600"/>
              </a:spcAft>
              <a:buNone/>
            </a:pPr>
            <a:endParaRPr sz="2000" dirty="0"/>
          </a:p>
        </p:txBody>
      </p:sp>
      <p:pic>
        <p:nvPicPr>
          <p:cNvPr id="3" name="Picture 2"/>
          <p:cNvPicPr>
            <a:picLocks noChangeAspect="1"/>
          </p:cNvPicPr>
          <p:nvPr/>
        </p:nvPicPr>
        <p:blipFill rotWithShape="1">
          <a:blip r:embed="rId1"/>
          <a:srcRect l="62895" t="56140" r="13815" b="30994"/>
          <a:stretch>
            <a:fillRect/>
          </a:stretch>
        </p:blipFill>
        <p:spPr>
          <a:xfrm>
            <a:off x="1900990" y="3092116"/>
            <a:ext cx="5414210" cy="168238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9"/>
          <p:cNvSpPr txBox="1">
            <a:spLocks noGrp="1"/>
          </p:cNvSpPr>
          <p:nvPr>
            <p:ph type="title"/>
          </p:nvPr>
        </p:nvSpPr>
        <p:spPr>
          <a:xfrm>
            <a:off x="1052550" y="2084550"/>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b="1"/>
              <a:t>Apa itu Web Service?</a:t>
            </a:r>
            <a:endParaRPr sz="4800" b="1"/>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err="1" smtClean="0"/>
              <a:t>Kesimpulan</a:t>
            </a:r>
            <a:endParaRPr lang="en-GB" dirty="0"/>
          </a:p>
        </p:txBody>
      </p:sp>
      <p:sp>
        <p:nvSpPr>
          <p:cNvPr id="321" name="Google Shape;321;p32"/>
          <p:cNvSpPr txBox="1">
            <a:spLocks noGrp="1"/>
          </p:cNvSpPr>
          <p:nvPr>
            <p:ph type="body" idx="1"/>
          </p:nvPr>
        </p:nvSpPr>
        <p:spPr>
          <a:xfrm>
            <a:off x="364950" y="1457552"/>
            <a:ext cx="8414100" cy="27936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a:spcAft>
                <a:spcPts val="1600"/>
              </a:spcAft>
              <a:buNone/>
            </a:pPr>
            <a:r>
              <a:rPr lang="en-US" sz="2400" dirty="0" err="1" smtClean="0"/>
              <a:t>Kompleksitas</a:t>
            </a:r>
            <a:r>
              <a:rPr lang="en-US" sz="2400" dirty="0" smtClean="0"/>
              <a:t> WEB SERVICE </a:t>
            </a:r>
            <a:r>
              <a:rPr lang="en-US" sz="2400" dirty="0" err="1" smtClean="0"/>
              <a:t>ditentukan</a:t>
            </a:r>
            <a:r>
              <a:rPr lang="en-US" sz="2400" dirty="0" smtClean="0"/>
              <a:t> </a:t>
            </a:r>
            <a:r>
              <a:rPr lang="en-US" sz="2400" dirty="0" err="1" smtClean="0"/>
              <a:t>oleh</a:t>
            </a:r>
            <a:r>
              <a:rPr lang="en-US" sz="2400" dirty="0" smtClean="0"/>
              <a:t> </a:t>
            </a:r>
            <a:r>
              <a:rPr lang="en-US" sz="2400" dirty="0" err="1" smtClean="0"/>
              <a:t>banyaknya</a:t>
            </a:r>
            <a:r>
              <a:rPr lang="en-US" sz="2400" dirty="0" smtClean="0"/>
              <a:t> argument, APO, OPS, </a:t>
            </a:r>
            <a:r>
              <a:rPr lang="en-US" sz="2400" dirty="0" err="1" smtClean="0"/>
              <a:t>dan</a:t>
            </a:r>
            <a:r>
              <a:rPr lang="en-US" sz="2400" dirty="0" smtClean="0"/>
              <a:t> </a:t>
            </a:r>
            <a:r>
              <a:rPr lang="en-US" sz="2400" dirty="0" err="1" smtClean="0"/>
              <a:t>bobot</a:t>
            </a:r>
            <a:r>
              <a:rPr lang="en-US" sz="2400" dirty="0" smtClean="0"/>
              <a:t> data (DW). </a:t>
            </a:r>
            <a:r>
              <a:rPr lang="en-US" sz="2400" dirty="0" err="1" smtClean="0"/>
              <a:t>Jika</a:t>
            </a:r>
            <a:r>
              <a:rPr lang="en-US" sz="2400" dirty="0" smtClean="0"/>
              <a:t> </a:t>
            </a:r>
            <a:r>
              <a:rPr lang="en-US" sz="2400" dirty="0" err="1" smtClean="0"/>
              <a:t>terdapat</a:t>
            </a:r>
            <a:r>
              <a:rPr lang="en-US" sz="2400" dirty="0" smtClean="0"/>
              <a:t> 2 WSDL yang </a:t>
            </a:r>
            <a:r>
              <a:rPr lang="en-US" sz="2400" dirty="0" err="1" smtClean="0"/>
              <a:t>memiliki</a:t>
            </a:r>
            <a:r>
              <a:rPr lang="en-US" sz="2400" dirty="0" smtClean="0"/>
              <a:t> </a:t>
            </a:r>
            <a:r>
              <a:rPr lang="en-US" sz="2400" dirty="0" err="1" smtClean="0"/>
              <a:t>nilai</a:t>
            </a:r>
            <a:r>
              <a:rPr lang="en-US" sz="2400" dirty="0" smtClean="0"/>
              <a:t> APO </a:t>
            </a:r>
            <a:r>
              <a:rPr lang="en-US" sz="2400" dirty="0" err="1" smtClean="0"/>
              <a:t>dan</a:t>
            </a:r>
            <a:r>
              <a:rPr lang="en-US" sz="2400" dirty="0" smtClean="0"/>
              <a:t> OPS  yang </a:t>
            </a:r>
            <a:r>
              <a:rPr lang="en-US" sz="2400" dirty="0" err="1" smtClean="0"/>
              <a:t>sama</a:t>
            </a:r>
            <a:r>
              <a:rPr lang="en-US" sz="2400" dirty="0" smtClean="0"/>
              <a:t>, </a:t>
            </a:r>
            <a:r>
              <a:rPr lang="en-US" sz="2400" dirty="0" err="1" smtClean="0"/>
              <a:t>belum</a:t>
            </a:r>
            <a:r>
              <a:rPr lang="en-US" sz="2400" dirty="0" smtClean="0"/>
              <a:t> </a:t>
            </a:r>
            <a:r>
              <a:rPr lang="en-US" sz="2400" dirty="0" err="1" smtClean="0"/>
              <a:t>tentu</a:t>
            </a:r>
            <a:r>
              <a:rPr lang="en-US" sz="2400" dirty="0" smtClean="0"/>
              <a:t> </a:t>
            </a:r>
            <a:r>
              <a:rPr lang="en-US" sz="2400" dirty="0" err="1" smtClean="0"/>
              <a:t>kompleksitasnya</a:t>
            </a:r>
            <a:r>
              <a:rPr lang="en-US" sz="2400" dirty="0" smtClean="0"/>
              <a:t> </a:t>
            </a:r>
            <a:r>
              <a:rPr lang="en-US" sz="2400" dirty="0" err="1" smtClean="0"/>
              <a:t>sama</a:t>
            </a:r>
            <a:r>
              <a:rPr lang="en-US" sz="2400" dirty="0" smtClean="0"/>
              <a:t> </a:t>
            </a:r>
            <a:r>
              <a:rPr lang="en-US" sz="2400" dirty="0" err="1" smtClean="0"/>
              <a:t>karena</a:t>
            </a:r>
            <a:r>
              <a:rPr lang="en-US" sz="2400" dirty="0" smtClean="0"/>
              <a:t> </a:t>
            </a:r>
            <a:r>
              <a:rPr lang="en-US" sz="2400" dirty="0" err="1" smtClean="0"/>
              <a:t>adanya</a:t>
            </a:r>
            <a:r>
              <a:rPr lang="en-US" sz="2400" dirty="0" smtClean="0"/>
              <a:t> </a:t>
            </a:r>
            <a:r>
              <a:rPr lang="en-US" sz="2400" dirty="0" err="1" smtClean="0"/>
              <a:t>perbedaan</a:t>
            </a:r>
            <a:r>
              <a:rPr lang="en-US" sz="2400" dirty="0" smtClean="0"/>
              <a:t> </a:t>
            </a:r>
            <a:r>
              <a:rPr lang="en-US" sz="2400" dirty="0" err="1" smtClean="0"/>
              <a:t>nilai</a:t>
            </a:r>
            <a:r>
              <a:rPr lang="en-US" sz="2400" dirty="0" smtClean="0"/>
              <a:t> DW </a:t>
            </a:r>
            <a:r>
              <a:rPr lang="en-US" sz="2400" dirty="0" err="1" smtClean="0"/>
              <a:t>disebabkan</a:t>
            </a:r>
            <a:r>
              <a:rPr lang="en-US" sz="2400" dirty="0" smtClean="0"/>
              <a:t> </a:t>
            </a:r>
            <a:r>
              <a:rPr lang="en-US" sz="2400" dirty="0" err="1" smtClean="0"/>
              <a:t>oleh</a:t>
            </a:r>
            <a:r>
              <a:rPr lang="en-US" sz="2400" dirty="0" smtClean="0"/>
              <a:t> </a:t>
            </a:r>
            <a:r>
              <a:rPr lang="en-US" sz="2400" dirty="0" err="1" smtClean="0"/>
              <a:t>perbedaan</a:t>
            </a:r>
            <a:r>
              <a:rPr lang="en-US" sz="2400" dirty="0" smtClean="0"/>
              <a:t> </a:t>
            </a:r>
            <a:r>
              <a:rPr lang="en-US" sz="2400" dirty="0" err="1" smtClean="0"/>
              <a:t>jumlah</a:t>
            </a:r>
            <a:r>
              <a:rPr lang="en-US" sz="2400" dirty="0" smtClean="0"/>
              <a:t> argument </a:t>
            </a:r>
            <a:r>
              <a:rPr lang="en-US" sz="2400" dirty="0" err="1" smtClean="0"/>
              <a:t>struktur</a:t>
            </a:r>
            <a:r>
              <a:rPr lang="en-US" sz="2400" dirty="0" smtClean="0"/>
              <a:t> data.</a:t>
            </a:r>
            <a:endParaRPr sz="2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1052550" y="282000"/>
            <a:ext cx="7038900" cy="914100"/>
          </a:xfrm>
          <a:prstGeom prst="rect">
            <a:avLst/>
          </a:prstGeom>
        </p:spPr>
        <p:txBody>
          <a:bodyPr spcFirstLastPara="1" wrap="square" lIns="91425" tIns="91425" rIns="91425" bIns="91425" anchor="t" anchorCtr="0">
            <a:noAutofit/>
          </a:bodyPr>
          <a:lstStyle/>
          <a:p>
            <a:pPr lvl="0" algn="ctr"/>
            <a:r>
              <a:rPr lang="en-US" i="1" dirty="0" smtClean="0">
                <a:solidFill>
                  <a:schemeClr val="tx1"/>
                </a:solidFill>
              </a:rPr>
              <a:t>CONTOH PENGHITUNGAN</a:t>
            </a:r>
            <a:endParaRPr lang="en-GB" dirty="0">
              <a:solidFill>
                <a:schemeClr val="tx1"/>
              </a:solidFill>
            </a:endParaRPr>
          </a:p>
        </p:txBody>
      </p:sp>
      <p:sp>
        <p:nvSpPr>
          <p:cNvPr id="2" name="Text Placeholder 1"/>
          <p:cNvSpPr>
            <a:spLocks noGrp="1"/>
          </p:cNvSpPr>
          <p:nvPr>
            <p:ph type="body" idx="1"/>
          </p:nvPr>
        </p:nvSpPr>
        <p:spPr>
          <a:xfrm>
            <a:off x="1297500" y="2139094"/>
            <a:ext cx="7038900" cy="2339655"/>
          </a:xfrm>
        </p:spPr>
        <p:txBody>
          <a:bodyPr/>
          <a:lstStyle/>
          <a:p>
            <a:pPr marL="146050" indent="0">
              <a:buNone/>
            </a:pPr>
            <a:r>
              <a:rPr lang="en-US" b="1" dirty="0" smtClean="0">
                <a:solidFill>
                  <a:schemeClr val="tx1"/>
                </a:solidFill>
                <a:hlinkClick r:id="rId1"/>
              </a:rPr>
              <a:t>http</a:t>
            </a:r>
            <a:r>
              <a:rPr lang="en-US" b="1" dirty="0">
                <a:solidFill>
                  <a:schemeClr val="tx1"/>
                </a:solidFill>
                <a:hlinkClick r:id="rId1"/>
              </a:rPr>
              <a:t>://</a:t>
            </a:r>
            <a:r>
              <a:rPr lang="en-US" b="1" dirty="0" smtClean="0">
                <a:solidFill>
                  <a:schemeClr val="tx1"/>
                </a:solidFill>
                <a:hlinkClick r:id="rId1"/>
              </a:rPr>
              <a:t>www.elguille.info/NET/WebServices/HolaMundoWebS.asmx?WSDL</a:t>
            </a:r>
            <a:endParaRPr lang="en-US" b="1" dirty="0" smtClean="0">
              <a:solidFill>
                <a:schemeClr val="tx1"/>
              </a:solidFill>
            </a:endParaRPr>
          </a:p>
          <a:p>
            <a:pPr marL="146050" indent="0">
              <a:buNone/>
            </a:pPr>
            <a:endParaRPr lang="en-US" b="1" dirty="0" smtClean="0">
              <a:solidFill>
                <a:schemeClr val="tx1"/>
              </a:solidFill>
            </a:endParaRPr>
          </a:p>
          <a:p>
            <a:pPr marL="146050" indent="0">
              <a:buNone/>
            </a:pPr>
            <a:r>
              <a:rPr lang="en-US" b="1" dirty="0" smtClean="0">
                <a:solidFill>
                  <a:schemeClr val="tx1"/>
                </a:solidFill>
              </a:rPr>
              <a:t>#A 	: </a:t>
            </a:r>
            <a:r>
              <a:rPr lang="en-US" b="1" dirty="0" err="1" smtClean="0">
                <a:solidFill>
                  <a:schemeClr val="tx1"/>
                </a:solidFill>
              </a:rPr>
              <a:t>jumlah</a:t>
            </a:r>
            <a:r>
              <a:rPr lang="en-US" b="1" dirty="0" smtClean="0">
                <a:solidFill>
                  <a:schemeClr val="tx1"/>
                </a:solidFill>
              </a:rPr>
              <a:t> argument</a:t>
            </a:r>
            <a:endParaRPr lang="en-US" b="1" dirty="0" smtClean="0">
              <a:solidFill>
                <a:schemeClr val="tx1"/>
              </a:solidFill>
            </a:endParaRPr>
          </a:p>
          <a:p>
            <a:pPr marL="146050" indent="0">
              <a:buNone/>
            </a:pPr>
            <a:r>
              <a:rPr lang="en-US" b="1" dirty="0" smtClean="0">
                <a:solidFill>
                  <a:schemeClr val="tx1"/>
                </a:solidFill>
              </a:rPr>
              <a:t>OPS 	: </a:t>
            </a:r>
            <a:r>
              <a:rPr lang="en-US" b="1" dirty="0" err="1" smtClean="0">
                <a:solidFill>
                  <a:schemeClr val="tx1"/>
                </a:solidFill>
              </a:rPr>
              <a:t>jumlah</a:t>
            </a:r>
            <a:r>
              <a:rPr lang="en-US" b="1" dirty="0" smtClean="0">
                <a:solidFill>
                  <a:schemeClr val="tx1"/>
                </a:solidFill>
              </a:rPr>
              <a:t> </a:t>
            </a:r>
            <a:r>
              <a:rPr lang="en-US" b="1" dirty="0" err="1" smtClean="0">
                <a:solidFill>
                  <a:schemeClr val="tx1"/>
                </a:solidFill>
              </a:rPr>
              <a:t>deklarasi</a:t>
            </a:r>
            <a:r>
              <a:rPr lang="en-US" b="1" dirty="0" smtClean="0">
                <a:solidFill>
                  <a:schemeClr val="tx1"/>
                </a:solidFill>
              </a:rPr>
              <a:t> </a:t>
            </a:r>
            <a:r>
              <a:rPr lang="en-US" b="1" dirty="0" err="1" smtClean="0">
                <a:solidFill>
                  <a:schemeClr val="tx1"/>
                </a:solidFill>
              </a:rPr>
              <a:t>operasi</a:t>
            </a:r>
            <a:r>
              <a:rPr lang="en-US" b="1" dirty="0" smtClean="0">
                <a:solidFill>
                  <a:schemeClr val="tx1"/>
                </a:solidFill>
              </a:rPr>
              <a:t> </a:t>
            </a:r>
            <a:r>
              <a:rPr lang="en-US" b="1" dirty="0" err="1" smtClean="0">
                <a:solidFill>
                  <a:schemeClr val="tx1"/>
                </a:solidFill>
              </a:rPr>
              <a:t>dalam</a:t>
            </a:r>
            <a:r>
              <a:rPr lang="en-US" b="1" dirty="0" smtClean="0">
                <a:solidFill>
                  <a:schemeClr val="tx1"/>
                </a:solidFill>
              </a:rPr>
              <a:t> </a:t>
            </a:r>
            <a:r>
              <a:rPr lang="en-US" b="1" dirty="0" err="1" smtClean="0">
                <a:solidFill>
                  <a:schemeClr val="tx1"/>
                </a:solidFill>
              </a:rPr>
              <a:t>wsdl:portType</a:t>
            </a:r>
            <a:endParaRPr lang="en-US" b="1" dirty="0" smtClean="0">
              <a:solidFill>
                <a:schemeClr val="tx1"/>
              </a:solidFill>
            </a:endParaRPr>
          </a:p>
          <a:p>
            <a:pPr marL="146050" indent="0">
              <a:buNone/>
            </a:pPr>
            <a:r>
              <a:rPr lang="en-US" b="1" dirty="0" smtClean="0">
                <a:solidFill>
                  <a:schemeClr val="tx1"/>
                </a:solidFill>
              </a:rPr>
              <a:t>APO 	: #A / OPS</a:t>
            </a:r>
            <a:endParaRPr lang="en-US" b="1" dirty="0" smtClean="0">
              <a:solidFill>
                <a:schemeClr val="tx1"/>
              </a:solidFill>
            </a:endParaRPr>
          </a:p>
          <a:p>
            <a:pPr marL="146050" indent="0">
              <a:buNone/>
            </a:pPr>
            <a:r>
              <a:rPr lang="en-US" b="1" dirty="0" smtClean="0">
                <a:solidFill>
                  <a:schemeClr val="tx1"/>
                </a:solidFill>
              </a:rPr>
              <a:t>DW 	: </a:t>
            </a:r>
            <a:r>
              <a:rPr lang="en-US" b="1" dirty="0" err="1">
                <a:solidFill>
                  <a:schemeClr val="tx1"/>
                </a:solidFill>
              </a:rPr>
              <a:t>Jumlah</a:t>
            </a:r>
            <a:r>
              <a:rPr lang="en-US" b="1" dirty="0">
                <a:solidFill>
                  <a:schemeClr val="tx1"/>
                </a:solidFill>
              </a:rPr>
              <a:t> message (</a:t>
            </a:r>
            <a:r>
              <a:rPr lang="en-US" b="1" dirty="0" err="1">
                <a:solidFill>
                  <a:schemeClr val="tx1"/>
                </a:solidFill>
              </a:rPr>
              <a:t>tns</a:t>
            </a:r>
            <a:r>
              <a:rPr lang="en-US" b="1" dirty="0">
                <a:solidFill>
                  <a:schemeClr val="tx1"/>
                </a:solidFill>
              </a:rPr>
              <a:t>: ) + </a:t>
            </a:r>
            <a:r>
              <a:rPr lang="en-US" b="1" dirty="0" err="1">
                <a:solidFill>
                  <a:schemeClr val="tx1"/>
                </a:solidFill>
              </a:rPr>
              <a:t>jumlah</a:t>
            </a:r>
            <a:r>
              <a:rPr lang="en-US" b="1" dirty="0">
                <a:solidFill>
                  <a:schemeClr val="tx1"/>
                </a:solidFill>
              </a:rPr>
              <a:t> element request (</a:t>
            </a:r>
            <a:r>
              <a:rPr lang="en-US" b="1" dirty="0" err="1">
                <a:solidFill>
                  <a:schemeClr val="tx1"/>
                </a:solidFill>
              </a:rPr>
              <a:t>s:string</a:t>
            </a:r>
            <a:r>
              <a:rPr lang="en-US" b="1" dirty="0">
                <a:solidFill>
                  <a:schemeClr val="tx1"/>
                </a:solidFill>
              </a:rPr>
              <a:t>)</a:t>
            </a:r>
            <a:endParaRPr lang="en-US" b="1" dirty="0">
              <a:solidFill>
                <a:schemeClr val="tx1"/>
              </a:solidFill>
            </a:endParaRPr>
          </a:p>
          <a:p>
            <a:pPr marL="146050" indent="0">
              <a:buNone/>
            </a:pPr>
            <a:endParaRPr lang="en-US" b="1" dirty="0">
              <a:solidFill>
                <a:schemeClr val="tx1"/>
              </a:solidFill>
            </a:endParaRPr>
          </a:p>
        </p:txBody>
      </p:sp>
      <p:pic>
        <p:nvPicPr>
          <p:cNvPr id="3" name="Picture 2"/>
          <p:cNvPicPr>
            <a:picLocks noChangeAspect="1"/>
          </p:cNvPicPr>
          <p:nvPr/>
        </p:nvPicPr>
        <p:blipFill rotWithShape="1">
          <a:blip r:embed="rId2"/>
          <a:srcRect l="59281" t="32525" r="5937" b="63750"/>
          <a:stretch>
            <a:fillRect/>
          </a:stretch>
        </p:blipFill>
        <p:spPr>
          <a:xfrm>
            <a:off x="1306286" y="1337022"/>
            <a:ext cx="7837714" cy="472066"/>
          </a:xfrm>
          <a:prstGeom prst="rect">
            <a:avLst/>
          </a:prstGeom>
        </p:spPr>
      </p:pic>
      <p:pic>
        <p:nvPicPr>
          <p:cNvPr id="5" name="Picture 4"/>
          <p:cNvPicPr>
            <a:picLocks noChangeAspect="1"/>
          </p:cNvPicPr>
          <p:nvPr/>
        </p:nvPicPr>
        <p:blipFill rotWithShape="1">
          <a:blip r:embed="rId3"/>
          <a:srcRect l="59253" t="69350" r="7187" b="28171"/>
          <a:stretch>
            <a:fillRect/>
          </a:stretch>
        </p:blipFill>
        <p:spPr>
          <a:xfrm>
            <a:off x="1298602" y="1744276"/>
            <a:ext cx="7553670" cy="314004"/>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1297305" y="393700"/>
            <a:ext cx="7038975" cy="552450"/>
          </a:xfrm>
        </p:spPr>
        <p:txBody>
          <a:bodyPr/>
          <a:p>
            <a:pPr algn="ctr"/>
            <a:r>
              <a:rPr lang="" altLang="en-US"/>
              <a:t>Flowchart</a:t>
            </a:r>
            <a:endParaRPr lang="" altLang="en-US"/>
          </a:p>
        </p:txBody>
      </p:sp>
      <p:pic>
        <p:nvPicPr>
          <p:cNvPr id="4" name="Picture 3" descr="Flowchart Pak Yaqin"/>
          <p:cNvPicPr>
            <a:picLocks noChangeAspect="1"/>
          </p:cNvPicPr>
          <p:nvPr/>
        </p:nvPicPr>
        <p:blipFill>
          <a:blip r:embed="rId1"/>
          <a:stretch>
            <a:fillRect/>
          </a:stretch>
        </p:blipFill>
        <p:spPr>
          <a:xfrm>
            <a:off x="3700145" y="946150"/>
            <a:ext cx="2233295" cy="40925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052550" y="40467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Definisi Web Service</a:t>
            </a:r>
            <a:endParaRPr lang="en-GB"/>
          </a:p>
        </p:txBody>
      </p:sp>
      <p:sp>
        <p:nvSpPr>
          <p:cNvPr id="248" name="Google Shape;248;p20"/>
          <p:cNvSpPr txBox="1"/>
          <p:nvPr/>
        </p:nvSpPr>
        <p:spPr>
          <a:xfrm>
            <a:off x="1113350" y="1152375"/>
            <a:ext cx="6735300" cy="3202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FFFFFF"/>
                </a:solidFill>
                <a:latin typeface="Montserrat"/>
                <a:ea typeface="Montserrat"/>
                <a:cs typeface="Montserrat"/>
                <a:sym typeface="Montserrat"/>
              </a:rPr>
              <a:t>Web service adalah generasi baru dari aplikasi Web. Mereka mandiri, menggambarkan diri sendiri, aplikasi modular yang dapat dipublikasikan, ditemukan, dan dipanggil di seluruh Web. Web service menjalankan fungsi, yang bisa berupa apa saja dari permintaan sederhana hingga proses bisnis yang rumit. Setelah layanan Web digunakan, aplikasi lain (dan layanan Web lainnya) dapat menemukan dan menjalankan layanan yang digunakan.</a:t>
            </a:r>
            <a:endParaRPr sz="1800">
              <a:solidFill>
                <a:srgbClr val="FFFFFF"/>
              </a:solidFill>
              <a:latin typeface="Montserrat"/>
              <a:ea typeface="Montserrat"/>
              <a:cs typeface="Montserrat"/>
              <a:sym typeface="Montserrat"/>
            </a:endParaRPr>
          </a:p>
          <a:p>
            <a:pPr marL="0" lvl="0" indent="0" algn="l" rtl="0">
              <a:spcBef>
                <a:spcPts val="0"/>
              </a:spcBef>
              <a:spcAft>
                <a:spcPts val="0"/>
              </a:spcAft>
              <a:buNone/>
            </a:pPr>
            <a:endParaRPr sz="1800">
              <a:solidFill>
                <a:srgbClr val="FFFFFF"/>
              </a:solidFill>
              <a:latin typeface="Montserrat"/>
              <a:ea typeface="Montserrat"/>
              <a:cs typeface="Montserrat"/>
              <a:sym typeface="Montserra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Gambaran Umum</a:t>
            </a:r>
            <a:endParaRPr lang="en-GB"/>
          </a:p>
        </p:txBody>
      </p:sp>
      <p:sp>
        <p:nvSpPr>
          <p:cNvPr id="254" name="Google Shape;254;p21"/>
          <p:cNvSpPr txBox="1">
            <a:spLocks noGrp="1"/>
          </p:cNvSpPr>
          <p:nvPr>
            <p:ph type="body" idx="1"/>
          </p:nvPr>
        </p:nvSpPr>
        <p:spPr>
          <a:xfrm>
            <a:off x="1569525" y="3624975"/>
            <a:ext cx="7038900" cy="7083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GB"/>
              <a:t>Client akan meminta ke server  melalui  web service  di mana client akan menjadi tuan rumah di web service  itu sendiri</a:t>
            </a:r>
            <a:endParaRPr>
              <a:latin typeface="Arial" panose="020B0604020202020204"/>
              <a:ea typeface="Arial" panose="020B0604020202020204"/>
              <a:cs typeface="Arial" panose="020B0604020202020204"/>
              <a:sym typeface="Arial" panose="020B0604020202020204"/>
            </a:endParaRPr>
          </a:p>
          <a:p>
            <a:pPr marL="0" lvl="0" indent="0" algn="l" rtl="0">
              <a:spcBef>
                <a:spcPts val="1600"/>
              </a:spcBef>
              <a:spcAft>
                <a:spcPts val="1600"/>
              </a:spcAft>
              <a:buNone/>
            </a:pPr>
            <a:endParaRPr>
              <a:latin typeface="Arial" panose="020B0604020202020204"/>
              <a:ea typeface="Arial" panose="020B0604020202020204"/>
              <a:cs typeface="Arial" panose="020B0604020202020204"/>
              <a:sym typeface="Arial" panose="020B0604020202020204"/>
            </a:endParaRPr>
          </a:p>
        </p:txBody>
      </p:sp>
      <p:pic>
        <p:nvPicPr>
          <p:cNvPr id="255" name="Google Shape;255;p21"/>
          <p:cNvPicPr preferRelativeResize="0"/>
          <p:nvPr/>
        </p:nvPicPr>
        <p:blipFill>
          <a:blip r:embed="rId1"/>
          <a:stretch>
            <a:fillRect/>
          </a:stretch>
        </p:blipFill>
        <p:spPr>
          <a:xfrm>
            <a:off x="2924925" y="1026125"/>
            <a:ext cx="3294150" cy="2407075"/>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Kompleksitas Web Service</a:t>
            </a:r>
            <a:endParaRPr lang="en-GB"/>
          </a:p>
        </p:txBody>
      </p:sp>
      <p:sp>
        <p:nvSpPr>
          <p:cNvPr id="261" name="Google Shape;261;p22"/>
          <p:cNvSpPr txBox="1">
            <a:spLocks noGrp="1"/>
          </p:cNvSpPr>
          <p:nvPr>
            <p:ph type="body" idx="1"/>
          </p:nvPr>
        </p:nvSpPr>
        <p:spPr>
          <a:xfrm>
            <a:off x="1203725" y="1737250"/>
            <a:ext cx="7038900" cy="21837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GB" sz="1800"/>
              <a:t>Ada 2 macam  penghitungan kompleksitas web service. Yaitu, metrik struktural dan metrik kualitas. Metrik Web Service dapat diklasifikasikan ke dalam dua kelas utama: </a:t>
            </a:r>
            <a:endParaRPr sz="1800"/>
          </a:p>
          <a:p>
            <a:pPr marL="0" lvl="0" indent="0" algn="ctr" rtl="0">
              <a:spcBef>
                <a:spcPts val="1600"/>
              </a:spcBef>
              <a:spcAft>
                <a:spcPts val="1600"/>
              </a:spcAft>
              <a:buNone/>
            </a:pPr>
            <a:r>
              <a:rPr lang="en-GB" sz="2400" b="1"/>
              <a:t>Metrik Struktural, dan Metrik Kualitas.</a:t>
            </a:r>
            <a:endParaRPr sz="2400" b="1"/>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3"/>
          <p:cNvSpPr txBox="1">
            <a:spLocks noGrp="1"/>
          </p:cNvSpPr>
          <p:nvPr>
            <p:ph type="title"/>
          </p:nvPr>
        </p:nvSpPr>
        <p:spPr>
          <a:xfrm>
            <a:off x="1297500" y="9901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METRIK STRUKTURAL</a:t>
            </a:r>
            <a:endParaRPr lang="en-GB"/>
          </a:p>
        </p:txBody>
      </p:sp>
      <p:sp>
        <p:nvSpPr>
          <p:cNvPr id="267" name="Google Shape;267;p23"/>
          <p:cNvSpPr txBox="1">
            <a:spLocks noGrp="1"/>
          </p:cNvSpPr>
          <p:nvPr>
            <p:ph type="body" idx="1"/>
          </p:nvPr>
        </p:nvSpPr>
        <p:spPr>
          <a:xfrm>
            <a:off x="1203725" y="1737250"/>
            <a:ext cx="7038900" cy="21837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1800" dirty="0" err="1"/>
              <a:t>Metrik</a:t>
            </a:r>
            <a:r>
              <a:rPr lang="en-GB" sz="1800" dirty="0"/>
              <a:t> </a:t>
            </a:r>
            <a:r>
              <a:rPr lang="en-GB" sz="1800" dirty="0" err="1"/>
              <a:t>struktural</a:t>
            </a:r>
            <a:r>
              <a:rPr lang="en-GB" sz="1800" dirty="0"/>
              <a:t> </a:t>
            </a:r>
            <a:r>
              <a:rPr lang="en-GB" sz="1800" dirty="0" err="1"/>
              <a:t>membahas</a:t>
            </a:r>
            <a:r>
              <a:rPr lang="en-GB" sz="1800" dirty="0"/>
              <a:t> </a:t>
            </a:r>
            <a:r>
              <a:rPr lang="en-GB" sz="1800" dirty="0" err="1"/>
              <a:t>tentang</a:t>
            </a:r>
            <a:r>
              <a:rPr lang="en-GB" sz="1800" dirty="0"/>
              <a:t> </a:t>
            </a:r>
            <a:r>
              <a:rPr lang="en-GB" sz="1800" dirty="0" err="1"/>
              <a:t>berbagai</a:t>
            </a:r>
            <a:r>
              <a:rPr lang="en-GB" sz="1800" dirty="0"/>
              <a:t> </a:t>
            </a:r>
            <a:r>
              <a:rPr lang="en-GB" sz="1800" dirty="0" err="1"/>
              <a:t>jenis</a:t>
            </a:r>
            <a:r>
              <a:rPr lang="en-GB" sz="1800" dirty="0"/>
              <a:t> </a:t>
            </a:r>
            <a:r>
              <a:rPr lang="en-GB" sz="1800" dirty="0" err="1"/>
              <a:t>metrik</a:t>
            </a:r>
            <a:r>
              <a:rPr lang="en-GB" sz="1800" dirty="0"/>
              <a:t> coupling. Coupling </a:t>
            </a:r>
            <a:r>
              <a:rPr lang="en-GB" sz="1800" dirty="0" err="1"/>
              <a:t>adalah</a:t>
            </a:r>
            <a:r>
              <a:rPr lang="en-GB" sz="1800" dirty="0"/>
              <a:t> </a:t>
            </a:r>
            <a:r>
              <a:rPr lang="en-GB" sz="1800" dirty="0" err="1"/>
              <a:t>tingkat</a:t>
            </a:r>
            <a:r>
              <a:rPr lang="en-GB" sz="1800" dirty="0"/>
              <a:t> </a:t>
            </a:r>
            <a:r>
              <a:rPr lang="en-GB" sz="1800" dirty="0" err="1"/>
              <a:t>interaksi</a:t>
            </a:r>
            <a:r>
              <a:rPr lang="en-GB" sz="1800" dirty="0"/>
              <a:t> </a:t>
            </a:r>
            <a:r>
              <a:rPr lang="en-GB" sz="1800" dirty="0" err="1"/>
              <a:t>antara</a:t>
            </a:r>
            <a:r>
              <a:rPr lang="en-GB" sz="1800" dirty="0"/>
              <a:t> </a:t>
            </a:r>
            <a:r>
              <a:rPr lang="en-GB" sz="1800" dirty="0" err="1"/>
              <a:t>layanan</a:t>
            </a:r>
            <a:r>
              <a:rPr lang="en-GB" sz="1800" dirty="0"/>
              <a:t>, </a:t>
            </a:r>
            <a:r>
              <a:rPr lang="en-GB" sz="1800" dirty="0" err="1"/>
              <a:t>dan</a:t>
            </a:r>
            <a:r>
              <a:rPr lang="en-GB" sz="1800" dirty="0"/>
              <a:t> ide </a:t>
            </a:r>
            <a:r>
              <a:rPr lang="en-GB" sz="1800" dirty="0" err="1"/>
              <a:t>dasar</a:t>
            </a:r>
            <a:r>
              <a:rPr lang="en-GB" sz="1800" dirty="0"/>
              <a:t> </a:t>
            </a:r>
            <a:r>
              <a:rPr lang="en-GB" sz="1800" dirty="0" err="1"/>
              <a:t>metrik</a:t>
            </a:r>
            <a:r>
              <a:rPr lang="en-GB" sz="1800" dirty="0"/>
              <a:t> coupling </a:t>
            </a:r>
            <a:r>
              <a:rPr lang="en-GB" sz="1800" dirty="0" err="1"/>
              <a:t>adalah</a:t>
            </a:r>
            <a:r>
              <a:rPr lang="en-GB" sz="1800" dirty="0"/>
              <a:t> </a:t>
            </a:r>
            <a:r>
              <a:rPr lang="en-GB" sz="1800" dirty="0" err="1"/>
              <a:t>untuk</a:t>
            </a:r>
            <a:r>
              <a:rPr lang="en-GB" sz="1800" dirty="0"/>
              <a:t> </a:t>
            </a:r>
            <a:r>
              <a:rPr lang="en-GB" sz="1800" dirty="0" err="1"/>
              <a:t>menghitung</a:t>
            </a:r>
            <a:r>
              <a:rPr lang="en-GB" sz="1800" dirty="0"/>
              <a:t> </a:t>
            </a:r>
            <a:r>
              <a:rPr lang="en-GB" sz="1800" dirty="0" err="1"/>
              <a:t>berapa</a:t>
            </a:r>
            <a:r>
              <a:rPr lang="en-GB" sz="1800" dirty="0"/>
              <a:t> </a:t>
            </a:r>
            <a:r>
              <a:rPr lang="en-GB" sz="1800" dirty="0" err="1"/>
              <a:t>banyak</a:t>
            </a:r>
            <a:r>
              <a:rPr lang="en-GB" sz="1800" dirty="0"/>
              <a:t> </a:t>
            </a:r>
            <a:r>
              <a:rPr lang="en-GB" sz="1800" dirty="0" err="1"/>
              <a:t>interaksi</a:t>
            </a:r>
            <a:r>
              <a:rPr lang="en-GB" sz="1800" dirty="0"/>
              <a:t> yang </a:t>
            </a:r>
            <a:r>
              <a:rPr lang="en-GB" sz="1800" dirty="0" err="1"/>
              <a:t>ada</a:t>
            </a:r>
            <a:r>
              <a:rPr lang="en-GB" sz="1800" dirty="0"/>
              <a:t> di </a:t>
            </a:r>
            <a:r>
              <a:rPr lang="en-GB" sz="1800" dirty="0" err="1"/>
              <a:t>antara</a:t>
            </a:r>
            <a:r>
              <a:rPr lang="en-GB" sz="1800" dirty="0"/>
              <a:t> </a:t>
            </a:r>
            <a:r>
              <a:rPr lang="en-GB" sz="1800" dirty="0" err="1"/>
              <a:t>layanan</a:t>
            </a:r>
            <a:r>
              <a:rPr lang="en-GB" sz="1800" dirty="0"/>
              <a:t>. </a:t>
            </a:r>
            <a:r>
              <a:rPr lang="en-GB" sz="1800" dirty="0" err="1"/>
              <a:t>Sebagian</a:t>
            </a:r>
            <a:r>
              <a:rPr lang="en-GB" sz="1800" dirty="0"/>
              <a:t> </a:t>
            </a:r>
            <a:r>
              <a:rPr lang="en-GB" sz="1800" dirty="0" err="1"/>
              <a:t>berpendapat</a:t>
            </a:r>
            <a:r>
              <a:rPr lang="en-GB" sz="1800" dirty="0"/>
              <a:t> </a:t>
            </a:r>
            <a:r>
              <a:rPr lang="en-GB" sz="1800" dirty="0" err="1"/>
              <a:t>bahwa</a:t>
            </a:r>
            <a:r>
              <a:rPr lang="en-GB" sz="1800" dirty="0"/>
              <a:t> </a:t>
            </a:r>
            <a:r>
              <a:rPr lang="en-GB" sz="1800" dirty="0" err="1"/>
              <a:t>metrik</a:t>
            </a:r>
            <a:r>
              <a:rPr lang="en-GB" sz="1800" dirty="0"/>
              <a:t> coupling </a:t>
            </a:r>
            <a:r>
              <a:rPr lang="en-GB" sz="1800" dirty="0" err="1"/>
              <a:t>dapat</a:t>
            </a:r>
            <a:r>
              <a:rPr lang="en-GB" sz="1800" dirty="0"/>
              <a:t> </a:t>
            </a:r>
            <a:r>
              <a:rPr lang="en-GB" sz="1800" dirty="0" err="1"/>
              <a:t>mengukur</a:t>
            </a:r>
            <a:r>
              <a:rPr lang="en-GB" sz="1800" dirty="0"/>
              <a:t> maintainability, reliability, testability </a:t>
            </a:r>
            <a:r>
              <a:rPr lang="en-GB" sz="1800" dirty="0" err="1"/>
              <a:t>dan</a:t>
            </a:r>
            <a:r>
              <a:rPr lang="en-GB" sz="1800" dirty="0"/>
              <a:t> reusability </a:t>
            </a:r>
            <a:r>
              <a:rPr lang="en-GB" sz="1800" dirty="0" err="1"/>
              <a:t>dari</a:t>
            </a:r>
            <a:r>
              <a:rPr lang="en-GB" sz="1800" dirty="0"/>
              <a:t> Web Services.</a:t>
            </a:r>
            <a:endParaRPr sz="2400" b="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7305" y="393700"/>
            <a:ext cx="7038975" cy="678815"/>
          </a:xfrm>
        </p:spPr>
        <p:txBody>
          <a:bodyPr/>
          <a:lstStyle/>
          <a:p>
            <a:pPr algn="ctr"/>
            <a:r>
              <a:rPr lang="en-US" altLang="en-US"/>
              <a:t>Tabel Pengukuran Metrik Struktural</a:t>
            </a:r>
            <a:endParaRPr lang="en-US" altLang="en-US"/>
          </a:p>
        </p:txBody>
      </p:sp>
      <p:sp>
        <p:nvSpPr>
          <p:cNvPr id="3" name="Text Placeholder 2"/>
          <p:cNvSpPr>
            <a:spLocks noGrp="1"/>
          </p:cNvSpPr>
          <p:nvPr>
            <p:ph type="body" idx="1"/>
          </p:nvPr>
        </p:nvSpPr>
        <p:spPr>
          <a:xfrm>
            <a:off x="368935" y="3202305"/>
            <a:ext cx="8437880" cy="1610995"/>
          </a:xfrm>
        </p:spPr>
        <p:txBody>
          <a:bodyPr/>
          <a:lstStyle/>
          <a:p>
            <a:pPr marL="146050" indent="0" algn="just">
              <a:buNone/>
            </a:pPr>
            <a:r>
              <a:rPr lang="en-US" altLang="en-US"/>
              <a:t>	J</a:t>
            </a:r>
            <a:r>
              <a:rPr lang="en-US"/>
              <a:t>umlah sumber daya </a:t>
            </a:r>
            <a:r>
              <a:rPr lang="en-US" altLang="en-US"/>
              <a:t>read-only</a:t>
            </a:r>
            <a:r>
              <a:rPr lang="en-US"/>
              <a:t> (#ReadOnlyResources) menghitung semua sumber daya yang hanya mendukung metode GET tetapi tidak </a:t>
            </a:r>
            <a:r>
              <a:rPr lang="en-US" altLang="en-US"/>
              <a:t>untuk</a:t>
            </a:r>
            <a:r>
              <a:rPr lang="en-US"/>
              <a:t> metode lain. Untuk POST dan </a:t>
            </a:r>
            <a:r>
              <a:rPr lang="en-US" altLang="en-US"/>
              <a:t>DELETE</a:t>
            </a:r>
            <a:r>
              <a:rPr lang="en-US"/>
              <a:t>, kami menghitung semua sumber daya yang mendukung metode ini (dan mungkin </a:t>
            </a:r>
            <a:r>
              <a:rPr lang="en-US" altLang="en-US"/>
              <a:t>metode </a:t>
            </a:r>
            <a:r>
              <a:rPr lang="en-US"/>
              <a:t>yang lain, karena biasanya setiap sumber daya diharapkan untuk mendukung permintaan GET).</a:t>
            </a:r>
            <a:endParaRPr lang="en-US"/>
          </a:p>
        </p:txBody>
      </p:sp>
      <p:pic>
        <p:nvPicPr>
          <p:cNvPr id="4" name="Picture 3" descr="Screenshot_2020-02-27_12-58-58"/>
          <p:cNvPicPr>
            <a:picLocks noChangeAspect="1"/>
          </p:cNvPicPr>
          <p:nvPr/>
        </p:nvPicPr>
        <p:blipFill>
          <a:blip r:embed="rId1"/>
          <a:stretch>
            <a:fillRect/>
          </a:stretch>
        </p:blipFill>
        <p:spPr>
          <a:xfrm>
            <a:off x="2074545" y="923925"/>
            <a:ext cx="5484495" cy="206629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4"/>
          <p:cNvSpPr txBox="1">
            <a:spLocks noGrp="1"/>
          </p:cNvSpPr>
          <p:nvPr>
            <p:ph type="title"/>
          </p:nvPr>
        </p:nvSpPr>
        <p:spPr>
          <a:xfrm>
            <a:off x="1297500" y="99010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METRIK KUALITAS </a:t>
            </a:r>
            <a:endParaRPr lang="en-GB"/>
          </a:p>
        </p:txBody>
      </p:sp>
      <p:sp>
        <p:nvSpPr>
          <p:cNvPr id="273" name="Google Shape;273;p24"/>
          <p:cNvSpPr txBox="1">
            <a:spLocks noGrp="1"/>
          </p:cNvSpPr>
          <p:nvPr>
            <p:ph type="body" idx="1"/>
          </p:nvPr>
        </p:nvSpPr>
        <p:spPr>
          <a:xfrm>
            <a:off x="1203725" y="1737250"/>
            <a:ext cx="7038900" cy="2183700"/>
          </a:xfrm>
          <a:prstGeom prst="rect">
            <a:avLst/>
          </a:prstGeom>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1600"/>
              </a:spcAft>
              <a:buNone/>
            </a:pPr>
            <a:r>
              <a:rPr lang="en-GB" sz="1800"/>
              <a:t>Metrik Kualitas Web Service terutama merujuk pada aspek kualitas fungsional maupun non-fungsional dari Web Service. Ini mencangkup performance, reliability, integrity, accessibility, availability, interoperability, dan security.</a:t>
            </a:r>
            <a:endParaRPr sz="2400" b="1"/>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7969</Words>
  <Application>WPS Presentation</Application>
  <PresentationFormat>On-screen Show (16:9)</PresentationFormat>
  <Paragraphs>137</Paragraphs>
  <Slides>32</Slides>
  <Notes>30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32</vt:i4>
      </vt:variant>
    </vt:vector>
  </HeadingPairs>
  <TitlesOfParts>
    <vt:vector size="43" baseType="lpstr">
      <vt:lpstr>Arial</vt:lpstr>
      <vt:lpstr>SimSun</vt:lpstr>
      <vt:lpstr>Wingdings</vt:lpstr>
      <vt:lpstr>Arial</vt:lpstr>
      <vt:lpstr>Montserrat</vt:lpstr>
      <vt:lpstr>Gubbi</vt:lpstr>
      <vt:lpstr>Lato</vt:lpstr>
      <vt:lpstr>Average</vt:lpstr>
      <vt:lpstr>微软雅黑</vt:lpstr>
      <vt:lpstr>Arial Unicode MS</vt:lpstr>
      <vt:lpstr>Focus</vt:lpstr>
      <vt:lpstr>Analisis dan Perancangan Software Perhitungan Metrik Skala dan Kompleksitas Web Service</vt:lpstr>
      <vt:lpstr>Anggota Kelompok	</vt:lpstr>
      <vt:lpstr>Apa itu Web Service?</vt:lpstr>
      <vt:lpstr>Definisi Web Service</vt:lpstr>
      <vt:lpstr>Gambaran Umum</vt:lpstr>
      <vt:lpstr>Kompleksitas Web Service</vt:lpstr>
      <vt:lpstr>METRIK STRUKTURAL</vt:lpstr>
      <vt:lpstr>Tabel Pengukuran Metrik Struktural</vt:lpstr>
      <vt:lpstr>METRIK KUALITAS </vt:lpstr>
      <vt:lpstr>Aspek-Aspek Metrik Kualitas</vt:lpstr>
      <vt:lpstr>Aspek-Aspek Metrik Kualitas</vt:lpstr>
      <vt:lpstr>Aspek-Aspek Metrik Kualitas</vt:lpstr>
      <vt:lpstr>Aspek-Aspek Metrik Kualitas</vt:lpstr>
      <vt:lpstr>Aspek-Aspek Metrik Kualitas</vt:lpstr>
      <vt:lpstr>Aspek-Aspek Metrik Kualitas</vt:lpstr>
      <vt:lpstr>Aspek-Aspek Metrik Kualitas</vt:lpstr>
      <vt:lpstr>Aspek-Aspek Metrik Kualitas</vt:lpstr>
      <vt:lpstr>APO (Argument of Operation)</vt:lpstr>
      <vt:lpstr>OPS (Operation per Service)</vt:lpstr>
      <vt:lpstr>Data Weight of a WSDL ( DW(wsdl) ) </vt:lpstr>
      <vt:lpstr>DW(wsdl)  </vt:lpstr>
      <vt:lpstr>DW(wsdl)  </vt:lpstr>
      <vt:lpstr>DW(wsdl)  </vt:lpstr>
      <vt:lpstr>DW(wsdl)  </vt:lpstr>
      <vt:lpstr>Baris Kode WSDL 1</vt:lpstr>
      <vt:lpstr>Penghitungan Kompleksitas dari Listing 1</vt:lpstr>
      <vt:lpstr>Baris kode wsdl 2   </vt:lpstr>
      <vt:lpstr>Penghitungan Kompleksitas dari Listing 2</vt:lpstr>
      <vt:lpstr>Penghitungan Kompleksitas dari Listing 2</vt:lpstr>
      <vt:lpstr>Kesimpulan</vt:lpstr>
      <vt:lpstr>CONTOH PENGHITUNGAN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Analisis dan Perancangan Software Perhitungan Metrik Skala dan Kompleksitas Web Service</dc:title>
  <dc:creator/>
  <cp:lastModifiedBy>equinox</cp:lastModifiedBy>
  <cp:revision>18</cp:revision>
  <dcterms:created xsi:type="dcterms:W3CDTF">2020-03-19T06:50:43Z</dcterms:created>
  <dcterms:modified xsi:type="dcterms:W3CDTF">2020-03-19T06:50:43Z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1033-11.1.0.9080</vt:lpwstr>
  </property>
</Properties>
</file>